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Lst>
  <p:sldSz cx="9144000" cy="5143500" type="screen16x9"/>
  <p:notesSz cx="6858000" cy="9144000"/>
  <p:embeddedFontLst>
    <p:embeddedFont>
      <p:font typeface="Average" panose="020B0604020202020204" charset="0"/>
      <p:regular r:id="rId45"/>
    </p:embeddedFont>
    <p:embeddedFont>
      <p:font typeface="Oswald" panose="00000500000000000000" pitchFamily="2" charset="0"/>
      <p:regular r:id="rId46"/>
      <p:bold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130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ed48bae2037ce08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ed48bae2037ce08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ed48bae2037ce08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ed48bae2037ce08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ed48bae2037ce08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ed48bae2037ce08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3ed48bae2037ce08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3ed48bae2037ce08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ed48bae2037ce08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ed48bae2037ce08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ed48bae2037ce08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ed48bae2037ce08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ed48bae2037ce08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ed48bae2037ce08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84b4821dfd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84b4821df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184b4821dfd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184b4821df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84b4821dfd_1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184b4821dfd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ed48bae2037ce08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ed48bae2037ce0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84b4821dfd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84b4821dfd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84b4821dfd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84b4821dfd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84b4821dfd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84b4821dfd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84b4821dfd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84b4821df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6a8ed70030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6a8ed700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84b4821dfd_1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84b4821dfd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6a8ed70030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6a8ed7003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a8ed70030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6a8ed7003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6a8ed7003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6a8ed7003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a8ed70030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6a8ed7003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ed48bae2037ce08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ed48bae2037ce08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6a8ed70030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6a8ed70030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6a8ed70030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6a8ed70030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16a8ed70030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16a8ed70030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16a8ed70030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16a8ed70030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16a8ed70030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16a8ed7003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6a8ed7003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6a8ed700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6a8ed70030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6a8ed70030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6a8ed70030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6a8ed7003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6a8ed70030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6a8ed70030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6a8ed70030_0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6a8ed70030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ed48bae2037ce08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ed48bae2037ce08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6a8ed70030_0_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6a8ed70030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6a8ed70030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6a8ed70030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6a8ed70030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6a8ed70030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ed48bae2037ce08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ed48bae2037ce08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ed48bae2037ce08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ed48bae2037ce08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ed48bae2037ce08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ed48bae2037ce08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ed48bae2037ce08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ed48bae2037ce08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ed48bae2037ce08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ed48bae2037ce08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0" y="687700"/>
            <a:ext cx="7801500" cy="2033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Roboto"/>
                <a:ea typeface="Roboto"/>
                <a:cs typeface="Roboto"/>
                <a:sym typeface="Roboto"/>
              </a:rPr>
              <a:t>Social network structure and composition in former NFL football players</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fontScale="77500" lnSpcReduction="10000"/>
          </a:bodyPr>
          <a:lstStyle/>
          <a:p>
            <a:pPr marL="0" lvl="0" indent="0" algn="l" rtl="0">
              <a:spcBef>
                <a:spcPts val="0"/>
              </a:spcBef>
              <a:spcAft>
                <a:spcPts val="0"/>
              </a:spcAft>
              <a:buNone/>
            </a:pPr>
            <a:r>
              <a:rPr lang="en" sz="1600">
                <a:solidFill>
                  <a:schemeClr val="dk1"/>
                </a:solidFill>
                <a:latin typeface="Roboto"/>
                <a:ea typeface="Roboto"/>
                <a:cs typeface="Roboto"/>
                <a:sym typeface="Roboto"/>
              </a:rPr>
              <a:t>Amar Dhand, Liam McCaferty, Rachel Grashow, Ian M. Corbin, Sarah Cohan , Alicia J. Whittington , Ann Connor , Aaron Baggish, Mark Weisskopf, Ross Zafonte, Alvaro Pascual‑Leone &amp; Albert‑László Barabási</a:t>
            </a:r>
            <a:endParaRPr sz="1600">
              <a:solidFill>
                <a:schemeClr val="dk1"/>
              </a:solidFill>
              <a:latin typeface="Roboto"/>
              <a:ea typeface="Roboto"/>
              <a:cs typeface="Roboto"/>
              <a:sym typeface="Roboto"/>
            </a:endParaRPr>
          </a:p>
          <a:p>
            <a:pPr marL="0" lvl="0" indent="0" algn="ctr" rtl="0">
              <a:spcBef>
                <a:spcPts val="0"/>
              </a:spcBef>
              <a:spcAft>
                <a:spcPts val="0"/>
              </a:spcAft>
              <a:buNone/>
            </a:pPr>
            <a:endParaRPr/>
          </a:p>
        </p:txBody>
      </p:sp>
      <p:sp>
        <p:nvSpPr>
          <p:cNvPr id="61" name="Google Shape;61;p13"/>
          <p:cNvSpPr txBox="1"/>
          <p:nvPr/>
        </p:nvSpPr>
        <p:spPr>
          <a:xfrm>
            <a:off x="671250" y="4197900"/>
            <a:ext cx="31971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600">
                <a:latin typeface="Average"/>
                <a:ea typeface="Average"/>
                <a:cs typeface="Average"/>
                <a:sym typeface="Average"/>
              </a:rPr>
              <a:t>Shawn George</a:t>
            </a:r>
            <a:endParaRPr sz="2600">
              <a:latin typeface="Average"/>
              <a:ea typeface="Average"/>
              <a:cs typeface="Average"/>
              <a:sym typeface="Averag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Instrument</a:t>
            </a:r>
            <a:endParaRPr/>
          </a:p>
        </p:txBody>
      </p:sp>
      <p:sp>
        <p:nvSpPr>
          <p:cNvPr id="115" name="Google Shape;115;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Personal Network Survey for Clinical Research (PERSNET) was the instrument used and contained 3 sections</a:t>
            </a:r>
            <a:endParaRPr/>
          </a:p>
          <a:p>
            <a:pPr marL="914400" lvl="1" indent="-317500" algn="l" rtl="0">
              <a:lnSpc>
                <a:spcPct val="200000"/>
              </a:lnSpc>
              <a:spcBef>
                <a:spcPts val="0"/>
              </a:spcBef>
              <a:spcAft>
                <a:spcPts val="0"/>
              </a:spcAft>
              <a:buSzPts val="1400"/>
              <a:buChar char="○"/>
            </a:pPr>
            <a:r>
              <a:rPr lang="en"/>
              <a:t>Name generator</a:t>
            </a:r>
            <a:endParaRPr/>
          </a:p>
          <a:p>
            <a:pPr marL="914400" lvl="1" indent="-317500" algn="l" rtl="0">
              <a:lnSpc>
                <a:spcPct val="200000"/>
              </a:lnSpc>
              <a:spcBef>
                <a:spcPts val="0"/>
              </a:spcBef>
              <a:spcAft>
                <a:spcPts val="0"/>
              </a:spcAft>
              <a:buSzPts val="1400"/>
              <a:buChar char="○"/>
            </a:pPr>
            <a:r>
              <a:rPr lang="en"/>
              <a:t>Network inter-relater</a:t>
            </a:r>
            <a:endParaRPr/>
          </a:p>
          <a:p>
            <a:pPr marL="914400" lvl="1" indent="-317500" algn="l" rtl="0">
              <a:lnSpc>
                <a:spcPct val="200000"/>
              </a:lnSpc>
              <a:spcBef>
                <a:spcPts val="0"/>
              </a:spcBef>
              <a:spcAft>
                <a:spcPts val="0"/>
              </a:spcAft>
              <a:buSzPts val="1400"/>
              <a:buChar char="○"/>
            </a:pPr>
            <a:r>
              <a:rPr lang="en"/>
              <a:t>Name interpreter</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Name Generator</a:t>
            </a:r>
            <a:endParaRPr/>
          </a:p>
        </p:txBody>
      </p:sp>
      <p:sp>
        <p:nvSpPr>
          <p:cNvPr id="121" name="Google Shape;121;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Name generator asked three questions</a:t>
            </a:r>
            <a:endParaRPr/>
          </a:p>
          <a:p>
            <a:pPr marL="914400" lvl="1" indent="-317500" algn="l" rtl="0">
              <a:lnSpc>
                <a:spcPct val="200000"/>
              </a:lnSpc>
              <a:spcBef>
                <a:spcPts val="0"/>
              </a:spcBef>
              <a:spcAft>
                <a:spcPts val="0"/>
              </a:spcAft>
              <a:buSzPts val="1400"/>
              <a:buChar char="○"/>
            </a:pPr>
            <a:r>
              <a:rPr lang="en"/>
              <a:t>“Who do you typically discuss important matters with?”</a:t>
            </a:r>
            <a:endParaRPr/>
          </a:p>
          <a:p>
            <a:pPr marL="914400" lvl="1" indent="-317500" algn="l" rtl="0">
              <a:lnSpc>
                <a:spcPct val="200000"/>
              </a:lnSpc>
              <a:spcBef>
                <a:spcPts val="0"/>
              </a:spcBef>
              <a:spcAft>
                <a:spcPts val="0"/>
              </a:spcAft>
              <a:buSzPts val="1400"/>
              <a:buChar char="○"/>
            </a:pPr>
            <a:r>
              <a:rPr lang="en"/>
              <a:t>“Who do you often socialize with?”</a:t>
            </a:r>
            <a:endParaRPr/>
          </a:p>
          <a:p>
            <a:pPr marL="914400" lvl="1" indent="-317500" algn="l" rtl="0">
              <a:lnSpc>
                <a:spcPct val="200000"/>
              </a:lnSpc>
              <a:spcBef>
                <a:spcPts val="0"/>
              </a:spcBef>
              <a:spcAft>
                <a:spcPts val="0"/>
              </a:spcAft>
              <a:buSzPts val="1400"/>
              <a:buChar char="○"/>
            </a:pPr>
            <a:r>
              <a:rPr lang="en"/>
              <a:t>“Who provides support for your health needs?”</a:t>
            </a:r>
            <a:endParaRPr/>
          </a:p>
          <a:p>
            <a:pPr marL="457200" lvl="0" indent="-342900" algn="l" rtl="0">
              <a:lnSpc>
                <a:spcPct val="200000"/>
              </a:lnSpc>
              <a:spcBef>
                <a:spcPts val="0"/>
              </a:spcBef>
              <a:spcAft>
                <a:spcPts val="0"/>
              </a:spcAft>
              <a:buSzPts val="1800"/>
              <a:buChar char="●"/>
            </a:pPr>
            <a:r>
              <a:rPr lang="en"/>
              <a:t>Participant could respond with an unlimited number of names</a:t>
            </a:r>
            <a:endParaRPr/>
          </a:p>
          <a:p>
            <a:pPr marL="457200" lvl="0" indent="-342900" algn="l" rtl="0">
              <a:lnSpc>
                <a:spcPct val="200000"/>
              </a:lnSpc>
              <a:spcBef>
                <a:spcPts val="0"/>
              </a:spcBef>
              <a:spcAft>
                <a:spcPts val="0"/>
              </a:spcAft>
              <a:buSzPts val="1800"/>
              <a:buChar char="●"/>
            </a:pPr>
            <a:r>
              <a:rPr lang="en"/>
              <a:t>Network size could be calculated without a ceiling</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Inter-Relater and Name Interpreter</a:t>
            </a:r>
            <a:endParaRPr/>
          </a:p>
        </p:txBody>
      </p:sp>
      <p:sp>
        <p:nvSpPr>
          <p:cNvPr id="127" name="Google Shape;127;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Network Inter-Relater</a:t>
            </a:r>
            <a:endParaRPr/>
          </a:p>
          <a:p>
            <a:pPr marL="914400" lvl="1" indent="-317500" algn="l" rtl="0">
              <a:lnSpc>
                <a:spcPct val="200000"/>
              </a:lnSpc>
              <a:spcBef>
                <a:spcPts val="0"/>
              </a:spcBef>
              <a:spcAft>
                <a:spcPts val="0"/>
              </a:spcAft>
              <a:buSzPts val="1400"/>
              <a:buChar char="○"/>
            </a:pPr>
            <a:r>
              <a:rPr lang="en"/>
              <a:t>Participant asked to describe the presence and strength of inter-connections with the first 10 network members</a:t>
            </a:r>
            <a:endParaRPr/>
          </a:p>
          <a:p>
            <a:pPr marL="457200" lvl="0" indent="-342900" algn="l" rtl="0">
              <a:lnSpc>
                <a:spcPct val="200000"/>
              </a:lnSpc>
              <a:spcBef>
                <a:spcPts val="0"/>
              </a:spcBef>
              <a:spcAft>
                <a:spcPts val="0"/>
              </a:spcAft>
              <a:buSzPts val="1800"/>
              <a:buChar char="●"/>
            </a:pPr>
            <a:r>
              <a:rPr lang="en"/>
              <a:t>Name Interpreter</a:t>
            </a:r>
            <a:endParaRPr/>
          </a:p>
          <a:p>
            <a:pPr marL="914400" lvl="1" indent="-317500" algn="l" rtl="0">
              <a:lnSpc>
                <a:spcPct val="200000"/>
              </a:lnSpc>
              <a:spcBef>
                <a:spcPts val="0"/>
              </a:spcBef>
              <a:spcAft>
                <a:spcPts val="0"/>
              </a:spcAft>
              <a:buSzPts val="1400"/>
              <a:buChar char="○"/>
            </a:pPr>
            <a:r>
              <a:rPr lang="en"/>
              <a:t>Participant asked to describe all network members’ demographics, health habits, and affiliatioins with the participant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Collection</a:t>
            </a:r>
            <a:endParaRPr/>
          </a:p>
        </p:txBody>
      </p:sp>
      <p:sp>
        <p:nvSpPr>
          <p:cNvPr id="133" name="Google Shape;133;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lnSpc>
                <a:spcPct val="200000"/>
              </a:lnSpc>
              <a:spcBef>
                <a:spcPts val="0"/>
              </a:spcBef>
              <a:spcAft>
                <a:spcPts val="0"/>
              </a:spcAft>
              <a:buSzPct val="100000"/>
              <a:buChar char="●"/>
            </a:pPr>
            <a:r>
              <a:rPr lang="en"/>
              <a:t>Participants received an email and completed the survey in 10-20 minutes on a computer or mobile device</a:t>
            </a:r>
            <a:endParaRPr/>
          </a:p>
          <a:p>
            <a:pPr marL="457200" lvl="0" indent="-334327" algn="l" rtl="0">
              <a:lnSpc>
                <a:spcPct val="200000"/>
              </a:lnSpc>
              <a:spcBef>
                <a:spcPts val="0"/>
              </a:spcBef>
              <a:spcAft>
                <a:spcPts val="0"/>
              </a:spcAft>
              <a:buSzPct val="100000"/>
              <a:buChar char="●"/>
            </a:pPr>
            <a:r>
              <a:rPr lang="en"/>
              <a:t>Football Players received</a:t>
            </a:r>
            <a:endParaRPr/>
          </a:p>
          <a:p>
            <a:pPr marL="914400" lvl="1" indent="-310832" algn="l" rtl="0">
              <a:lnSpc>
                <a:spcPct val="200000"/>
              </a:lnSpc>
              <a:spcBef>
                <a:spcPts val="0"/>
              </a:spcBef>
              <a:spcAft>
                <a:spcPts val="0"/>
              </a:spcAft>
              <a:buSzPct val="100000"/>
              <a:buChar char="○"/>
            </a:pPr>
            <a:r>
              <a:rPr lang="en"/>
              <a:t>Information about their personal network</a:t>
            </a:r>
            <a:endParaRPr/>
          </a:p>
          <a:p>
            <a:pPr marL="1371600" lvl="2" indent="-310832" algn="l" rtl="0">
              <a:lnSpc>
                <a:spcPct val="200000"/>
              </a:lnSpc>
              <a:spcBef>
                <a:spcPts val="0"/>
              </a:spcBef>
              <a:spcAft>
                <a:spcPts val="0"/>
              </a:spcAft>
              <a:buSzPct val="100000"/>
              <a:buChar char="■"/>
            </a:pPr>
            <a:r>
              <a:rPr lang="en"/>
              <a:t>Network map</a:t>
            </a:r>
            <a:endParaRPr/>
          </a:p>
          <a:p>
            <a:pPr marL="1371600" lvl="2" indent="-310832" algn="l" rtl="0">
              <a:lnSpc>
                <a:spcPct val="200000"/>
              </a:lnSpc>
              <a:spcBef>
                <a:spcPts val="0"/>
              </a:spcBef>
              <a:spcAft>
                <a:spcPts val="0"/>
              </a:spcAft>
              <a:buSzPct val="100000"/>
              <a:buChar char="■"/>
            </a:pPr>
            <a:r>
              <a:rPr lang="en"/>
              <a:t>Social Network characteristics</a:t>
            </a:r>
            <a:endParaRPr/>
          </a:p>
          <a:p>
            <a:pPr marL="1371600" lvl="2" indent="-310832" algn="l" rtl="0">
              <a:lnSpc>
                <a:spcPct val="200000"/>
              </a:lnSpc>
              <a:spcBef>
                <a:spcPts val="0"/>
              </a:spcBef>
              <a:spcAft>
                <a:spcPts val="0"/>
              </a:spcAft>
              <a:buSzPct val="100000"/>
              <a:buChar char="■"/>
            </a:pPr>
            <a:r>
              <a:rPr lang="en"/>
              <a:t>Information about general effects of networks on health</a:t>
            </a:r>
            <a:endParaRPr/>
          </a:p>
          <a:p>
            <a:pPr marL="457200" lvl="0" indent="-334327" algn="l" rtl="0">
              <a:lnSpc>
                <a:spcPct val="200000"/>
              </a:lnSpc>
              <a:spcBef>
                <a:spcPts val="0"/>
              </a:spcBef>
              <a:spcAft>
                <a:spcPts val="0"/>
              </a:spcAft>
              <a:buSzPct val="100000"/>
              <a:buChar char="●"/>
            </a:pPr>
            <a:r>
              <a:rPr lang="en"/>
              <a:t>Quality control procedure ensured surveys were completed correctly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Data Collection</a:t>
            </a:r>
            <a:endParaRPr/>
          </a:p>
        </p:txBody>
      </p:sp>
      <p:sp>
        <p:nvSpPr>
          <p:cNvPr id="139" name="Google Shape;139;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lvl="0" indent="-317182" algn="l" rtl="0">
              <a:lnSpc>
                <a:spcPct val="200000"/>
              </a:lnSpc>
              <a:spcBef>
                <a:spcPts val="0"/>
              </a:spcBef>
              <a:spcAft>
                <a:spcPts val="0"/>
              </a:spcAft>
              <a:buSzPct val="100000"/>
              <a:buChar char="●"/>
            </a:pPr>
            <a:r>
              <a:rPr lang="en"/>
              <a:t>Demographic, football exposures, and health data were taken from the Health and Wellness Survey completed by the participants between 2015 and 2019</a:t>
            </a:r>
            <a:endParaRPr/>
          </a:p>
          <a:p>
            <a:pPr marL="914400" lvl="1" indent="-297497" algn="l" rtl="0">
              <a:lnSpc>
                <a:spcPct val="200000"/>
              </a:lnSpc>
              <a:spcBef>
                <a:spcPts val="0"/>
              </a:spcBef>
              <a:spcAft>
                <a:spcPts val="0"/>
              </a:spcAft>
              <a:buSzPct val="100000"/>
              <a:buChar char="○"/>
            </a:pPr>
            <a:r>
              <a:rPr lang="en"/>
              <a:t>Race, marital status, football experience, concussion symptoms, mood, current body mass index, smoking status</a:t>
            </a:r>
            <a:endParaRPr/>
          </a:p>
          <a:p>
            <a:pPr marL="457200" lvl="0" indent="-317182" algn="l" rtl="0">
              <a:lnSpc>
                <a:spcPct val="200000"/>
              </a:lnSpc>
              <a:spcBef>
                <a:spcPts val="0"/>
              </a:spcBef>
              <a:spcAft>
                <a:spcPts val="0"/>
              </a:spcAft>
              <a:buSzPct val="100000"/>
              <a:buChar char="●"/>
            </a:pPr>
            <a:r>
              <a:rPr lang="en"/>
              <a:t>Chronic health conditions were taken from a prior study of the cohort of NFL players (determined by medication taken at the time)</a:t>
            </a:r>
            <a:endParaRPr/>
          </a:p>
          <a:p>
            <a:pPr marL="914400" lvl="1" indent="-297497" algn="l" rtl="0">
              <a:lnSpc>
                <a:spcPct val="200000"/>
              </a:lnSpc>
              <a:spcBef>
                <a:spcPts val="0"/>
              </a:spcBef>
              <a:spcAft>
                <a:spcPts val="0"/>
              </a:spcAft>
              <a:buSzPct val="100000"/>
              <a:buChar char="○"/>
            </a:pPr>
            <a:r>
              <a:rPr lang="en"/>
              <a:t>Neurocognitive affliction, pain affliction, cardiometabolic affliction, sleep affliction, </a:t>
            </a:r>
            <a:endParaRPr/>
          </a:p>
          <a:p>
            <a:pPr marL="457200" lvl="0" indent="-317182" algn="l" rtl="0">
              <a:lnSpc>
                <a:spcPct val="200000"/>
              </a:lnSpc>
              <a:spcBef>
                <a:spcPts val="0"/>
              </a:spcBef>
              <a:spcAft>
                <a:spcPts val="0"/>
              </a:spcAft>
              <a:buSzPct val="100000"/>
              <a:buChar char="●"/>
            </a:pPr>
            <a:r>
              <a:rPr lang="en"/>
              <a:t>Chronic health conditions assigned to US controls</a:t>
            </a:r>
            <a:endParaRPr/>
          </a:p>
          <a:p>
            <a:pPr marL="914400" lvl="1" indent="-297497" algn="l" rtl="0">
              <a:lnSpc>
                <a:spcPct val="200000"/>
              </a:lnSpc>
              <a:spcBef>
                <a:spcPts val="0"/>
              </a:spcBef>
              <a:spcAft>
                <a:spcPts val="0"/>
              </a:spcAft>
              <a:buSzPct val="100000"/>
              <a:buChar char="○"/>
            </a:pPr>
            <a:r>
              <a:rPr lang="en"/>
              <a:t>If they stated yes to any symptoms that chronically affected walking, use of arms and hands, vision, speech, swallowing, thinking, memory or concentration, numbness, tingling, burning sensation or pain, controlling bladder or bowel</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Analysis</a:t>
            </a:r>
            <a:endParaRPr/>
          </a:p>
        </p:txBody>
      </p:sp>
      <p:sp>
        <p:nvSpPr>
          <p:cNvPr id="145" name="Google Shape;145;p2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Two main categories of personal network metrix</a:t>
            </a:r>
            <a:endParaRPr/>
          </a:p>
          <a:p>
            <a:pPr marL="457200" lvl="0" indent="-342900" algn="l" rtl="0">
              <a:lnSpc>
                <a:spcPct val="200000"/>
              </a:lnSpc>
              <a:spcBef>
                <a:spcPts val="0"/>
              </a:spcBef>
              <a:spcAft>
                <a:spcPts val="0"/>
              </a:spcAft>
              <a:buSzPts val="1800"/>
              <a:buChar char="●"/>
            </a:pPr>
            <a:r>
              <a:rPr lang="en"/>
              <a:t>Network Structure</a:t>
            </a:r>
            <a:endParaRPr/>
          </a:p>
          <a:p>
            <a:pPr marL="914400" lvl="1" indent="-317500" algn="l" rtl="0">
              <a:lnSpc>
                <a:spcPct val="200000"/>
              </a:lnSpc>
              <a:spcBef>
                <a:spcPts val="0"/>
              </a:spcBef>
              <a:spcAft>
                <a:spcPts val="0"/>
              </a:spcAft>
              <a:buSzPts val="1400"/>
              <a:buChar char="○"/>
            </a:pPr>
            <a:r>
              <a:rPr lang="en"/>
              <a:t>Quantitative description of the arrangement of social ties</a:t>
            </a:r>
            <a:endParaRPr/>
          </a:p>
          <a:p>
            <a:pPr marL="457200" lvl="0" indent="-342900" algn="l" rtl="0">
              <a:lnSpc>
                <a:spcPct val="200000"/>
              </a:lnSpc>
              <a:spcBef>
                <a:spcPts val="0"/>
              </a:spcBef>
              <a:spcAft>
                <a:spcPts val="0"/>
              </a:spcAft>
              <a:buSzPts val="1800"/>
              <a:buChar char="●"/>
            </a:pPr>
            <a:r>
              <a:rPr lang="en"/>
              <a:t>Network Composition</a:t>
            </a:r>
            <a:endParaRPr/>
          </a:p>
          <a:p>
            <a:pPr marL="914400" lvl="1" indent="-317500" algn="l" rtl="0">
              <a:lnSpc>
                <a:spcPct val="200000"/>
              </a:lnSpc>
              <a:spcBef>
                <a:spcPts val="0"/>
              </a:spcBef>
              <a:spcAft>
                <a:spcPts val="0"/>
              </a:spcAft>
              <a:buSzPts val="1400"/>
              <a:buChar char="○"/>
            </a:pPr>
            <a:r>
              <a:rPr lang="en"/>
              <a:t>Metrics that summarize the characteristics of network members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Structure: Metrics</a:t>
            </a:r>
            <a:endParaRPr/>
          </a:p>
        </p:txBody>
      </p:sp>
      <p:sp>
        <p:nvSpPr>
          <p:cNvPr id="151" name="Google Shape;151;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a:bodyPr>
          <a:lstStyle/>
          <a:p>
            <a:pPr marL="457200" lvl="0" indent="-308610" algn="l" rtl="0">
              <a:lnSpc>
                <a:spcPct val="200000"/>
              </a:lnSpc>
              <a:spcBef>
                <a:spcPts val="0"/>
              </a:spcBef>
              <a:spcAft>
                <a:spcPts val="0"/>
              </a:spcAft>
              <a:buSzPct val="100000"/>
              <a:buChar char="●"/>
            </a:pPr>
            <a:r>
              <a:rPr lang="en"/>
              <a:t>Network Size: Number of individuals in the network (excluding the participant)</a:t>
            </a:r>
            <a:endParaRPr/>
          </a:p>
          <a:p>
            <a:pPr marL="457200" lvl="0" indent="-308610" algn="l" rtl="0">
              <a:lnSpc>
                <a:spcPct val="200000"/>
              </a:lnSpc>
              <a:spcBef>
                <a:spcPts val="0"/>
              </a:spcBef>
              <a:spcAft>
                <a:spcPts val="0"/>
              </a:spcAft>
              <a:buSzPct val="100000"/>
              <a:buChar char="●"/>
            </a:pPr>
            <a:r>
              <a:rPr lang="en"/>
              <a:t>Density: Number of actual connections among individuals in the network divided by the number of possible connections in the network (excluding the participant)</a:t>
            </a:r>
            <a:endParaRPr/>
          </a:p>
          <a:p>
            <a:pPr marL="457200" lvl="0" indent="-308610" algn="l" rtl="0">
              <a:lnSpc>
                <a:spcPct val="200000"/>
              </a:lnSpc>
              <a:spcBef>
                <a:spcPts val="0"/>
              </a:spcBef>
              <a:spcAft>
                <a:spcPts val="0"/>
              </a:spcAft>
              <a:buSzPct val="100000"/>
              <a:buChar char="●"/>
            </a:pPr>
            <a:r>
              <a:rPr lang="en"/>
              <a:t>Constraint: Degree to which each network member is connected to the others in the network (additional benefits of incorporating hierarchies and strength of ties)</a:t>
            </a:r>
            <a:endParaRPr/>
          </a:p>
          <a:p>
            <a:pPr marL="457200" lvl="0" indent="-308610" algn="l" rtl="0">
              <a:lnSpc>
                <a:spcPct val="200000"/>
              </a:lnSpc>
              <a:spcBef>
                <a:spcPts val="0"/>
              </a:spcBef>
              <a:spcAft>
                <a:spcPts val="0"/>
              </a:spcAft>
              <a:buSzPct val="100000"/>
              <a:buChar char="●"/>
            </a:pPr>
            <a:r>
              <a:rPr lang="en"/>
              <a:t>Effective Size: Number of non redundant members in the network (conceptually an inverse metric of constraint)</a:t>
            </a:r>
            <a:endParaRPr/>
          </a:p>
          <a:p>
            <a:pPr marL="457200" lvl="0" indent="-308610" algn="l" rtl="0">
              <a:lnSpc>
                <a:spcPct val="200000"/>
              </a:lnSpc>
              <a:spcBef>
                <a:spcPts val="0"/>
              </a:spcBef>
              <a:spcAft>
                <a:spcPts val="0"/>
              </a:spcAft>
              <a:buSzPct val="100000"/>
              <a:buChar char="●"/>
            </a:pPr>
            <a:r>
              <a:rPr lang="en"/>
              <a:t>Maximum Degree: Highest number of ties by a network member (excluding the participant)</a:t>
            </a:r>
            <a:endParaRPr/>
          </a:p>
          <a:p>
            <a:pPr marL="457200" lvl="0" indent="-308610" algn="l" rtl="0">
              <a:lnSpc>
                <a:spcPct val="200000"/>
              </a:lnSpc>
              <a:spcBef>
                <a:spcPts val="0"/>
              </a:spcBef>
              <a:spcAft>
                <a:spcPts val="0"/>
              </a:spcAft>
              <a:buSzPct val="100000"/>
              <a:buChar char="●"/>
            </a:pPr>
            <a:r>
              <a:rPr lang="en"/>
              <a:t>Mean Degree: Average number of ties of a network member (indicating distribution of ties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Composition: Metrics</a:t>
            </a:r>
            <a:endParaRPr/>
          </a:p>
        </p:txBody>
      </p:sp>
      <p:sp>
        <p:nvSpPr>
          <p:cNvPr id="157" name="Google Shape;15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a:bodyPr>
          <a:lstStyle/>
          <a:p>
            <a:pPr marL="457200" lvl="0" indent="-317182" algn="l" rtl="0">
              <a:lnSpc>
                <a:spcPct val="200000"/>
              </a:lnSpc>
              <a:spcBef>
                <a:spcPts val="0"/>
              </a:spcBef>
              <a:spcAft>
                <a:spcPts val="0"/>
              </a:spcAft>
              <a:buSzPct val="100000"/>
              <a:buChar char="●"/>
            </a:pPr>
            <a:r>
              <a:rPr lang="en"/>
              <a:t>Focusing on key features that define the social and health factors of the participants</a:t>
            </a:r>
            <a:endParaRPr/>
          </a:p>
          <a:p>
            <a:pPr marL="457200" lvl="0" indent="-317182" algn="l" rtl="0">
              <a:lnSpc>
                <a:spcPct val="200000"/>
              </a:lnSpc>
              <a:spcBef>
                <a:spcPts val="0"/>
              </a:spcBef>
              <a:spcAft>
                <a:spcPts val="0"/>
              </a:spcAft>
              <a:buSzPct val="100000"/>
              <a:buChar char="●"/>
            </a:pPr>
            <a:r>
              <a:rPr lang="en"/>
              <a:t>Diversity of Sex: Mix of men and women in the network (based on the index of qualitative variation) </a:t>
            </a:r>
            <a:endParaRPr/>
          </a:p>
          <a:p>
            <a:pPr marL="914400" lvl="1" indent="-297497" algn="l" rtl="0">
              <a:lnSpc>
                <a:spcPct val="200000"/>
              </a:lnSpc>
              <a:spcBef>
                <a:spcPts val="0"/>
              </a:spcBef>
              <a:spcAft>
                <a:spcPts val="0"/>
              </a:spcAft>
              <a:buSzPct val="100000"/>
              <a:buChar char="○"/>
            </a:pPr>
            <a:r>
              <a:rPr lang="en"/>
              <a:t>0 means all network members re one sex</a:t>
            </a:r>
            <a:endParaRPr/>
          </a:p>
          <a:p>
            <a:pPr marL="914400" lvl="1" indent="-297497" algn="l" rtl="0">
              <a:lnSpc>
                <a:spcPct val="200000"/>
              </a:lnSpc>
              <a:spcBef>
                <a:spcPts val="0"/>
              </a:spcBef>
              <a:spcAft>
                <a:spcPts val="0"/>
              </a:spcAft>
              <a:buSzPct val="100000"/>
              <a:buChar char="○"/>
            </a:pPr>
            <a:r>
              <a:rPr lang="en"/>
              <a:t>1 means there is an equal number of men and women </a:t>
            </a:r>
            <a:endParaRPr/>
          </a:p>
          <a:p>
            <a:pPr marL="457200" lvl="0" indent="-317182" algn="l" rtl="0">
              <a:lnSpc>
                <a:spcPct val="200000"/>
              </a:lnSpc>
              <a:spcBef>
                <a:spcPts val="0"/>
              </a:spcBef>
              <a:spcAft>
                <a:spcPts val="0"/>
              </a:spcAft>
              <a:buSzPct val="100000"/>
              <a:buChar char="●"/>
            </a:pPr>
            <a:r>
              <a:rPr lang="en"/>
              <a:t>Diversity of Race: Mix of races in the network</a:t>
            </a:r>
            <a:endParaRPr/>
          </a:p>
          <a:p>
            <a:pPr marL="914400" lvl="1" indent="-297497" algn="l" rtl="0">
              <a:lnSpc>
                <a:spcPct val="200000"/>
              </a:lnSpc>
              <a:spcBef>
                <a:spcPts val="0"/>
              </a:spcBef>
              <a:spcAft>
                <a:spcPts val="0"/>
              </a:spcAft>
              <a:buSzPct val="100000"/>
              <a:buChar char="○"/>
            </a:pPr>
            <a:r>
              <a:rPr lang="en"/>
              <a:t>0 means all persons are the same race</a:t>
            </a:r>
            <a:endParaRPr/>
          </a:p>
          <a:p>
            <a:pPr marL="914400" lvl="1" indent="-297497" algn="l" rtl="0">
              <a:lnSpc>
                <a:spcPct val="200000"/>
              </a:lnSpc>
              <a:spcBef>
                <a:spcPts val="0"/>
              </a:spcBef>
              <a:spcAft>
                <a:spcPts val="0"/>
              </a:spcAft>
              <a:buSzPct val="100000"/>
              <a:buChar char="○"/>
            </a:pPr>
            <a:r>
              <a:rPr lang="en"/>
              <a:t>1 indicates an equal proportion of each racial category (“White”, “Black”, “Other”)</a:t>
            </a:r>
            <a:endParaRPr/>
          </a:p>
          <a:p>
            <a:pPr marL="457200" lvl="0" indent="-317182" algn="l" rtl="0">
              <a:lnSpc>
                <a:spcPct val="200000"/>
              </a:lnSpc>
              <a:spcBef>
                <a:spcPts val="0"/>
              </a:spcBef>
              <a:spcAft>
                <a:spcPts val="0"/>
              </a:spcAft>
              <a:buSzPct val="100000"/>
              <a:buChar char="●"/>
            </a:pPr>
            <a:r>
              <a:rPr lang="en"/>
              <a:t>Percentage of Distant Ties: Percentage of people who live more than 15 miles from the participant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Composition: Metrics</a:t>
            </a:r>
            <a:endParaRPr/>
          </a:p>
        </p:txBody>
      </p:sp>
      <p:sp>
        <p:nvSpPr>
          <p:cNvPr id="163" name="Google Shape;16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200000"/>
              </a:lnSpc>
              <a:spcBef>
                <a:spcPts val="0"/>
              </a:spcBef>
              <a:spcAft>
                <a:spcPts val="0"/>
              </a:spcAft>
              <a:buSzPct val="100000"/>
              <a:buChar char="●"/>
            </a:pPr>
            <a:r>
              <a:rPr lang="en"/>
              <a:t>Percentage of Kin: Percentage of people who are family (including spouse)</a:t>
            </a:r>
            <a:endParaRPr/>
          </a:p>
          <a:p>
            <a:pPr marL="457200" lvl="0" indent="-325755" algn="l" rtl="0">
              <a:lnSpc>
                <a:spcPct val="200000"/>
              </a:lnSpc>
              <a:spcBef>
                <a:spcPts val="0"/>
              </a:spcBef>
              <a:spcAft>
                <a:spcPts val="0"/>
              </a:spcAft>
              <a:buSzPct val="100000"/>
              <a:buChar char="●"/>
            </a:pPr>
            <a:r>
              <a:rPr lang="en"/>
              <a:t>Standard Deviation of Ages: Range of ages of network members</a:t>
            </a:r>
            <a:endParaRPr/>
          </a:p>
          <a:p>
            <a:pPr marL="457200" lvl="0" indent="-325755" algn="l" rtl="0">
              <a:lnSpc>
                <a:spcPct val="200000"/>
              </a:lnSpc>
              <a:spcBef>
                <a:spcPts val="0"/>
              </a:spcBef>
              <a:spcAft>
                <a:spcPts val="0"/>
              </a:spcAft>
              <a:buSzPct val="100000"/>
              <a:buChar char="●"/>
            </a:pPr>
            <a:r>
              <a:rPr lang="en"/>
              <a:t>Percentage of Nnn-Exercising Ties: Percentage of people who do not exercise at least 3-4 times per week</a:t>
            </a:r>
            <a:endParaRPr/>
          </a:p>
          <a:p>
            <a:pPr marL="457200" lvl="0" indent="-325755" algn="l" rtl="0">
              <a:lnSpc>
                <a:spcPct val="200000"/>
              </a:lnSpc>
              <a:spcBef>
                <a:spcPts val="0"/>
              </a:spcBef>
              <a:spcAft>
                <a:spcPts val="0"/>
              </a:spcAft>
              <a:buSzPct val="100000"/>
              <a:buChar char="●"/>
            </a:pPr>
            <a:r>
              <a:rPr lang="en"/>
              <a:t>Percentage of Negative Ties: Percentage of network members who the participant reported as having a negative influence on his health</a:t>
            </a:r>
            <a:endParaRPr/>
          </a:p>
          <a:p>
            <a:pPr marL="457200" lvl="0" indent="-325755" algn="l" rtl="0">
              <a:lnSpc>
                <a:spcPct val="200000"/>
              </a:lnSpc>
              <a:spcBef>
                <a:spcPts val="0"/>
              </a:spcBef>
              <a:spcAft>
                <a:spcPts val="0"/>
              </a:spcAft>
              <a:buSzPct val="100000"/>
              <a:buChar char="●"/>
            </a:pPr>
            <a:r>
              <a:rPr lang="en"/>
              <a:t>Percentage of Persons who Played Organized Football</a:t>
            </a:r>
            <a:endParaRPr/>
          </a:p>
          <a:p>
            <a:pPr marL="457200" lvl="0" indent="-325755" algn="l" rtl="0">
              <a:lnSpc>
                <a:spcPct val="200000"/>
              </a:lnSpc>
              <a:spcBef>
                <a:spcPts val="0"/>
              </a:spcBef>
              <a:spcAft>
                <a:spcPts val="0"/>
              </a:spcAft>
              <a:buSzPct val="100000"/>
              <a:buChar char="●"/>
            </a:pPr>
            <a:r>
              <a:rPr lang="en"/>
              <a:t>Percentage of Persons who Played in the NFL</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Network Composition: Metrics</a:t>
            </a:r>
            <a:endParaRPr/>
          </a:p>
        </p:txBody>
      </p:sp>
      <p:sp>
        <p:nvSpPr>
          <p:cNvPr id="169" name="Google Shape;16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Homogeneity: A feature that sees whether or not participants were surrounded by individuals who were like them</a:t>
            </a:r>
            <a:endParaRPr/>
          </a:p>
          <a:p>
            <a:pPr marL="457200" lvl="0" indent="-342900" algn="l" rtl="0">
              <a:lnSpc>
                <a:spcPct val="200000"/>
              </a:lnSpc>
              <a:spcBef>
                <a:spcPts val="0"/>
              </a:spcBef>
              <a:spcAft>
                <a:spcPts val="0"/>
              </a:spcAft>
              <a:buSzPts val="1800"/>
              <a:buChar char="●"/>
            </a:pPr>
            <a:r>
              <a:rPr lang="en"/>
              <a:t>Majority Male Score: Number of men - number of women divided by the total number of network members (-1: majority female to 1: majority male)</a:t>
            </a:r>
            <a:endParaRPr/>
          </a:p>
          <a:p>
            <a:pPr marL="457200" lvl="0" indent="-342900" algn="l" rtl="0">
              <a:lnSpc>
                <a:spcPct val="200000"/>
              </a:lnSpc>
              <a:spcBef>
                <a:spcPts val="0"/>
              </a:spcBef>
              <a:spcAft>
                <a:spcPts val="0"/>
              </a:spcAft>
              <a:buSzPts val="1800"/>
              <a:buChar char="●"/>
            </a:pPr>
            <a:r>
              <a:rPr lang="en"/>
              <a:t>Proportion of Network Members with the Same Race as the Participant (0: All different race, heterogeneous to 1: All same race, homogeneous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Overview</a:t>
            </a:r>
            <a:endParaRPr/>
          </a:p>
        </p:txBody>
      </p:sp>
      <p:sp>
        <p:nvSpPr>
          <p:cNvPr id="67" name="Google Shape;67;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Social Networks, Health, and Quality of Life</a:t>
            </a:r>
            <a:endParaRPr/>
          </a:p>
          <a:p>
            <a:pPr marL="457200" lvl="0" indent="-342900" algn="l" rtl="0">
              <a:lnSpc>
                <a:spcPct val="200000"/>
              </a:lnSpc>
              <a:spcBef>
                <a:spcPts val="0"/>
              </a:spcBef>
              <a:spcAft>
                <a:spcPts val="0"/>
              </a:spcAft>
              <a:buSzPts val="1800"/>
              <a:buChar char="●"/>
            </a:pPr>
            <a:r>
              <a:rPr lang="en"/>
              <a:t>Biopsychosocial Factors and Brain Trauma</a:t>
            </a:r>
            <a:endParaRPr/>
          </a:p>
          <a:p>
            <a:pPr marL="914400" lvl="1" indent="-317500" algn="l" rtl="0">
              <a:lnSpc>
                <a:spcPct val="200000"/>
              </a:lnSpc>
              <a:spcBef>
                <a:spcPts val="0"/>
              </a:spcBef>
              <a:spcAft>
                <a:spcPts val="0"/>
              </a:spcAft>
              <a:buSzPts val="1400"/>
              <a:buChar char="○"/>
            </a:pPr>
            <a:r>
              <a:rPr lang="en"/>
              <a:t>Clinical</a:t>
            </a:r>
            <a:endParaRPr/>
          </a:p>
          <a:p>
            <a:pPr marL="914400" lvl="1" indent="-317500" algn="l" rtl="0">
              <a:lnSpc>
                <a:spcPct val="200000"/>
              </a:lnSpc>
              <a:spcBef>
                <a:spcPts val="0"/>
              </a:spcBef>
              <a:spcAft>
                <a:spcPts val="0"/>
              </a:spcAft>
              <a:buSzPts val="1400"/>
              <a:buChar char="○"/>
            </a:pPr>
            <a:r>
              <a:rPr lang="en"/>
              <a:t>Pathological</a:t>
            </a:r>
            <a:endParaRPr/>
          </a:p>
          <a:p>
            <a:pPr marL="457200" lvl="0" indent="-342900" algn="l" rtl="0">
              <a:lnSpc>
                <a:spcPct val="200000"/>
              </a:lnSpc>
              <a:spcBef>
                <a:spcPts val="0"/>
              </a:spcBef>
              <a:spcAft>
                <a:spcPts val="0"/>
              </a:spcAft>
              <a:buSzPts val="1800"/>
              <a:buChar char="●"/>
            </a:pPr>
            <a:r>
              <a:rPr lang="en"/>
              <a:t>Characterization of Social Networks Missing in studies of contact sport athletes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Statistical Analysis</a:t>
            </a:r>
            <a:endParaRPr/>
          </a:p>
        </p:txBody>
      </p:sp>
      <p:sp>
        <p:nvSpPr>
          <p:cNvPr id="175" name="Google Shape;175;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200000"/>
              </a:lnSpc>
              <a:spcBef>
                <a:spcPts val="0"/>
              </a:spcBef>
              <a:spcAft>
                <a:spcPts val="0"/>
              </a:spcAft>
              <a:buSzPct val="100000"/>
              <a:buChar char="●"/>
            </a:pPr>
            <a:r>
              <a:rPr lang="en"/>
              <a:t>Compared the median values and categorical distributions between the two cohorts</a:t>
            </a:r>
            <a:endParaRPr/>
          </a:p>
          <a:p>
            <a:pPr marL="457200" lvl="0" indent="-325755" algn="l" rtl="0">
              <a:lnSpc>
                <a:spcPct val="200000"/>
              </a:lnSpc>
              <a:spcBef>
                <a:spcPts val="0"/>
              </a:spcBef>
              <a:spcAft>
                <a:spcPts val="0"/>
              </a:spcAft>
              <a:buSzPct val="100000"/>
              <a:buChar char="●"/>
            </a:pPr>
            <a:r>
              <a:rPr lang="en"/>
              <a:t>Used multivariate linear regression to compare the groups </a:t>
            </a:r>
            <a:endParaRPr/>
          </a:p>
          <a:p>
            <a:pPr marL="457200" lvl="0" indent="-325755" algn="l" rtl="0">
              <a:lnSpc>
                <a:spcPct val="200000"/>
              </a:lnSpc>
              <a:spcBef>
                <a:spcPts val="0"/>
              </a:spcBef>
              <a:spcAft>
                <a:spcPts val="0"/>
              </a:spcAft>
              <a:buSzPct val="100000"/>
              <a:buChar char="●"/>
            </a:pPr>
            <a:r>
              <a:rPr lang="en"/>
              <a:t>Dependent variable was a network metric like network size</a:t>
            </a:r>
            <a:endParaRPr/>
          </a:p>
          <a:p>
            <a:pPr marL="457200" lvl="0" indent="-325755" algn="l" rtl="0">
              <a:lnSpc>
                <a:spcPct val="200000"/>
              </a:lnSpc>
              <a:spcBef>
                <a:spcPts val="0"/>
              </a:spcBef>
              <a:spcAft>
                <a:spcPts val="0"/>
              </a:spcAft>
              <a:buSzPct val="100000"/>
              <a:buChar char="●"/>
            </a:pPr>
            <a:r>
              <a:rPr lang="en"/>
              <a:t>Independent variables were either a cohort or the covariates</a:t>
            </a:r>
            <a:endParaRPr/>
          </a:p>
          <a:p>
            <a:pPr marL="457200" lvl="0" indent="-325755" algn="l" rtl="0">
              <a:lnSpc>
                <a:spcPct val="200000"/>
              </a:lnSpc>
              <a:spcBef>
                <a:spcPts val="0"/>
              </a:spcBef>
              <a:spcAft>
                <a:spcPts val="0"/>
              </a:spcAft>
              <a:buSzPct val="100000"/>
              <a:buChar char="●"/>
            </a:pPr>
            <a:r>
              <a:rPr lang="en"/>
              <a:t>Covariates: age, race, education, employment status, median yearly income, domestic status</a:t>
            </a:r>
            <a:endParaRPr/>
          </a:p>
          <a:p>
            <a:pPr marL="457200" lvl="0" indent="-325755" algn="l" rtl="0">
              <a:lnSpc>
                <a:spcPct val="200000"/>
              </a:lnSpc>
              <a:spcBef>
                <a:spcPts val="0"/>
              </a:spcBef>
              <a:spcAft>
                <a:spcPts val="0"/>
              </a:spcAft>
              <a:buSzPct val="100000"/>
              <a:buChar char="●"/>
            </a:pPr>
            <a:r>
              <a:rPr lang="en"/>
              <a:t>Covariates used because of differences in these categories between the two groups or they were described in previous literature to be influential on social network formation</a:t>
            </a:r>
            <a:endParaRPr/>
          </a:p>
          <a:p>
            <a:pPr marL="457200" lvl="0" indent="-325755" algn="l" rtl="0">
              <a:lnSpc>
                <a:spcPct val="200000"/>
              </a:lnSpc>
              <a:spcBef>
                <a:spcPts val="0"/>
              </a:spcBef>
              <a:spcAft>
                <a:spcPts val="0"/>
              </a:spcAft>
              <a:buSzPct val="100000"/>
              <a:buChar char="●"/>
            </a:pPr>
            <a:r>
              <a:rPr lang="en"/>
              <a:t>Stratifications according to race and chronic illness number and types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Health and Demographic Data</a:t>
            </a:r>
            <a:endParaRPr/>
          </a:p>
        </p:txBody>
      </p:sp>
      <p:pic>
        <p:nvPicPr>
          <p:cNvPr id="181" name="Google Shape;181;p33"/>
          <p:cNvPicPr preferRelativeResize="0"/>
          <p:nvPr/>
        </p:nvPicPr>
        <p:blipFill>
          <a:blip r:embed="rId3">
            <a:alphaModFix/>
          </a:blip>
          <a:stretch>
            <a:fillRect/>
          </a:stretch>
        </p:blipFill>
        <p:spPr>
          <a:xfrm>
            <a:off x="681025" y="1598600"/>
            <a:ext cx="7781925" cy="25241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Health and Demographic Data</a:t>
            </a:r>
            <a:endParaRPr/>
          </a:p>
        </p:txBody>
      </p:sp>
      <p:pic>
        <p:nvPicPr>
          <p:cNvPr id="187" name="Google Shape;187;p34"/>
          <p:cNvPicPr preferRelativeResize="0"/>
          <p:nvPr/>
        </p:nvPicPr>
        <p:blipFill>
          <a:blip r:embed="rId3">
            <a:alphaModFix/>
          </a:blip>
          <a:stretch>
            <a:fillRect/>
          </a:stretch>
        </p:blipFill>
        <p:spPr>
          <a:xfrm>
            <a:off x="681025" y="1225513"/>
            <a:ext cx="7781925" cy="30384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Health and Demographic Data</a:t>
            </a:r>
            <a:endParaRPr/>
          </a:p>
        </p:txBody>
      </p:sp>
      <p:pic>
        <p:nvPicPr>
          <p:cNvPr id="193" name="Google Shape;193;p35"/>
          <p:cNvPicPr preferRelativeResize="0"/>
          <p:nvPr/>
        </p:nvPicPr>
        <p:blipFill>
          <a:blip r:embed="rId3">
            <a:alphaModFix/>
          </a:blip>
          <a:stretch>
            <a:fillRect/>
          </a:stretch>
        </p:blipFill>
        <p:spPr>
          <a:xfrm>
            <a:off x="681038" y="1374600"/>
            <a:ext cx="7781925" cy="2809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164063" y="1362075"/>
            <a:ext cx="8815876" cy="2419350"/>
          </a:xfrm>
          <a:prstGeom prst="rect">
            <a:avLst/>
          </a:prstGeom>
          <a:noFill/>
          <a:ln>
            <a:noFill/>
          </a:ln>
        </p:spPr>
      </p:pic>
      <p:sp>
        <p:nvSpPr>
          <p:cNvPr id="199" name="Google Shape;199;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Structure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Structure</a:t>
            </a:r>
            <a:endParaRPr/>
          </a:p>
        </p:txBody>
      </p:sp>
      <p:sp>
        <p:nvSpPr>
          <p:cNvPr id="205" name="Google Shape;20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lvl="0" indent="-317182" algn="l" rtl="0">
              <a:lnSpc>
                <a:spcPct val="200000"/>
              </a:lnSpc>
              <a:spcBef>
                <a:spcPts val="0"/>
              </a:spcBef>
              <a:spcAft>
                <a:spcPts val="0"/>
              </a:spcAft>
              <a:buSzPct val="100000"/>
              <a:buChar char="●"/>
            </a:pPr>
            <a:r>
              <a:rPr lang="en"/>
              <a:t>Hypothesis: Former NFL players will have constricted personal social networks compared to US controls</a:t>
            </a:r>
            <a:endParaRPr/>
          </a:p>
          <a:p>
            <a:pPr marL="457200" lvl="0" indent="-317182" algn="l" rtl="0">
              <a:lnSpc>
                <a:spcPct val="200000"/>
              </a:lnSpc>
              <a:spcBef>
                <a:spcPts val="0"/>
              </a:spcBef>
              <a:spcAft>
                <a:spcPts val="0"/>
              </a:spcAft>
              <a:buSzPct val="100000"/>
              <a:buChar char="●"/>
            </a:pPr>
            <a:r>
              <a:rPr lang="en"/>
              <a:t>Network Size</a:t>
            </a:r>
            <a:endParaRPr/>
          </a:p>
          <a:p>
            <a:pPr marL="914400" lvl="1" indent="-297497" algn="l" rtl="0">
              <a:lnSpc>
                <a:spcPct val="200000"/>
              </a:lnSpc>
              <a:spcBef>
                <a:spcPts val="0"/>
              </a:spcBef>
              <a:spcAft>
                <a:spcPts val="0"/>
              </a:spcAft>
              <a:buSzPct val="100000"/>
              <a:buChar char="○"/>
            </a:pPr>
            <a:r>
              <a:rPr lang="en"/>
              <a:t>Former football players: 2575 network members in all</a:t>
            </a:r>
            <a:endParaRPr/>
          </a:p>
          <a:p>
            <a:pPr marL="914400" lvl="1" indent="-297497" algn="l" rtl="0">
              <a:lnSpc>
                <a:spcPct val="200000"/>
              </a:lnSpc>
              <a:spcBef>
                <a:spcPts val="0"/>
              </a:spcBef>
              <a:spcAft>
                <a:spcPts val="0"/>
              </a:spcAft>
              <a:buSzPct val="100000"/>
              <a:buChar char="○"/>
            </a:pPr>
            <a:r>
              <a:rPr lang="en"/>
              <a:t>US Controls: 2305 network members in all</a:t>
            </a:r>
            <a:endParaRPr/>
          </a:p>
          <a:p>
            <a:pPr marL="914400" lvl="1" indent="-297497" algn="l" rtl="0">
              <a:lnSpc>
                <a:spcPct val="200000"/>
              </a:lnSpc>
              <a:spcBef>
                <a:spcPts val="0"/>
              </a:spcBef>
              <a:spcAft>
                <a:spcPts val="0"/>
              </a:spcAft>
              <a:buSzPct val="100000"/>
              <a:buChar char="○"/>
            </a:pPr>
            <a:r>
              <a:rPr lang="en"/>
              <a:t>Did not differ among controls and football players after accounting for age, race, education, employment status, median yearly income, and domestic status</a:t>
            </a:r>
            <a:endParaRPr/>
          </a:p>
          <a:p>
            <a:pPr marL="914400" lvl="1" indent="-297497" algn="l" rtl="0">
              <a:lnSpc>
                <a:spcPct val="200000"/>
              </a:lnSpc>
              <a:spcBef>
                <a:spcPts val="0"/>
              </a:spcBef>
              <a:spcAft>
                <a:spcPts val="0"/>
              </a:spcAft>
              <a:buSzPct val="100000"/>
              <a:buChar char="○"/>
            </a:pPr>
            <a:r>
              <a:rPr lang="en"/>
              <a:t>Median, Interquartile Range</a:t>
            </a:r>
            <a:endParaRPr/>
          </a:p>
          <a:p>
            <a:pPr marL="1371600" lvl="2" indent="-297497" algn="l" rtl="0">
              <a:lnSpc>
                <a:spcPct val="200000"/>
              </a:lnSpc>
              <a:spcBef>
                <a:spcPts val="0"/>
              </a:spcBef>
              <a:spcAft>
                <a:spcPts val="0"/>
              </a:spcAft>
              <a:buSzPct val="100000"/>
              <a:buChar char="■"/>
            </a:pPr>
            <a:r>
              <a:rPr lang="en"/>
              <a:t>Football Players 8 [5,11]</a:t>
            </a:r>
            <a:endParaRPr/>
          </a:p>
          <a:p>
            <a:pPr marL="1371600" lvl="2" indent="-297497" algn="l" rtl="0">
              <a:lnSpc>
                <a:spcPct val="200000"/>
              </a:lnSpc>
              <a:spcBef>
                <a:spcPts val="0"/>
              </a:spcBef>
              <a:spcAft>
                <a:spcPts val="0"/>
              </a:spcAft>
              <a:buSzPct val="100000"/>
              <a:buChar char="■"/>
            </a:pPr>
            <a:r>
              <a:rPr lang="en"/>
              <a:t>US Controls 7 [6,10]</a:t>
            </a:r>
            <a:endParaRPr/>
          </a:p>
          <a:p>
            <a:pPr marL="457200" lvl="0" indent="-317182" algn="l" rtl="0">
              <a:lnSpc>
                <a:spcPct val="200000"/>
              </a:lnSpc>
              <a:spcBef>
                <a:spcPts val="0"/>
              </a:spcBef>
              <a:spcAft>
                <a:spcPts val="0"/>
              </a:spcAft>
              <a:buSzPct val="100000"/>
              <a:buChar char="●"/>
            </a:pPr>
            <a:r>
              <a:rPr lang="en"/>
              <a:t>All other network typology metrics were not statistically different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38"/>
          <p:cNvPicPr preferRelativeResize="0"/>
          <p:nvPr/>
        </p:nvPicPr>
        <p:blipFill>
          <a:blip r:embed="rId3">
            <a:alphaModFix/>
          </a:blip>
          <a:stretch>
            <a:fillRect/>
          </a:stretch>
        </p:blipFill>
        <p:spPr>
          <a:xfrm>
            <a:off x="50749" y="1203875"/>
            <a:ext cx="9042500" cy="2735750"/>
          </a:xfrm>
          <a:prstGeom prst="rect">
            <a:avLst/>
          </a:prstGeom>
          <a:noFill/>
          <a:ln>
            <a:noFill/>
          </a:ln>
        </p:spPr>
      </p:pic>
      <p:sp>
        <p:nvSpPr>
          <p:cNvPr id="211" name="Google Shape;21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Composition</a:t>
            </a: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Composition</a:t>
            </a:r>
            <a:endParaRPr/>
          </a:p>
          <a:p>
            <a:pPr marL="0" lvl="0" indent="0" algn="l" rtl="0">
              <a:spcBef>
                <a:spcPts val="0"/>
              </a:spcBef>
              <a:spcAft>
                <a:spcPts val="0"/>
              </a:spcAft>
              <a:buNone/>
            </a:pPr>
            <a:endParaRPr/>
          </a:p>
        </p:txBody>
      </p:sp>
      <p:sp>
        <p:nvSpPr>
          <p:cNvPr id="217" name="Google Shape;217;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200000"/>
              </a:lnSpc>
              <a:spcBef>
                <a:spcPts val="0"/>
              </a:spcBef>
              <a:spcAft>
                <a:spcPts val="0"/>
              </a:spcAft>
              <a:buSzPct val="100000"/>
              <a:buChar char="●"/>
            </a:pPr>
            <a:r>
              <a:rPr lang="en"/>
              <a:t>Composition differed in two ways</a:t>
            </a:r>
            <a:endParaRPr/>
          </a:p>
          <a:p>
            <a:pPr marL="914400" lvl="1" indent="-304165" algn="l" rtl="0">
              <a:lnSpc>
                <a:spcPct val="200000"/>
              </a:lnSpc>
              <a:spcBef>
                <a:spcPts val="0"/>
              </a:spcBef>
              <a:spcAft>
                <a:spcPts val="0"/>
              </a:spcAft>
              <a:buSzPct val="100000"/>
              <a:buChar char="○"/>
            </a:pPr>
            <a:r>
              <a:rPr lang="en"/>
              <a:t>Football Players had more men than women  in their networks as seen by a lower median [IQR] for Diversity of Sex</a:t>
            </a:r>
            <a:endParaRPr/>
          </a:p>
          <a:p>
            <a:pPr marL="1371600" lvl="2" indent="-304164" algn="l" rtl="0">
              <a:lnSpc>
                <a:spcPct val="200000"/>
              </a:lnSpc>
              <a:spcBef>
                <a:spcPts val="0"/>
              </a:spcBef>
              <a:spcAft>
                <a:spcPts val="0"/>
              </a:spcAft>
              <a:buSzPct val="100000"/>
              <a:buChar char="■"/>
            </a:pPr>
            <a:r>
              <a:rPr lang="en"/>
              <a:t>NFL football players:  0.84 [0.64, 0.96]</a:t>
            </a:r>
            <a:endParaRPr/>
          </a:p>
          <a:p>
            <a:pPr marL="1371600" lvl="2" indent="-304164" algn="l" rtl="0">
              <a:lnSpc>
                <a:spcPct val="200000"/>
              </a:lnSpc>
              <a:spcBef>
                <a:spcPts val="0"/>
              </a:spcBef>
              <a:spcAft>
                <a:spcPts val="0"/>
              </a:spcAft>
              <a:buSzPct val="100000"/>
              <a:buChar char="■"/>
            </a:pPr>
            <a:r>
              <a:rPr lang="en"/>
              <a:t>US Controls: 0.94 [0.83, 0.98]</a:t>
            </a:r>
            <a:endParaRPr/>
          </a:p>
          <a:p>
            <a:pPr marL="914400" lvl="1" indent="-304165" algn="l" rtl="0">
              <a:lnSpc>
                <a:spcPct val="200000"/>
              </a:lnSpc>
              <a:spcBef>
                <a:spcPts val="0"/>
              </a:spcBef>
              <a:spcAft>
                <a:spcPts val="0"/>
              </a:spcAft>
              <a:buSzPct val="100000"/>
              <a:buChar char="○"/>
            </a:pPr>
            <a:r>
              <a:rPr lang="en"/>
              <a:t>Football Players had less family members in their networks than US controls</a:t>
            </a:r>
            <a:endParaRPr/>
          </a:p>
          <a:p>
            <a:pPr marL="1371600" lvl="2" indent="-304164" algn="l" rtl="0">
              <a:lnSpc>
                <a:spcPct val="200000"/>
              </a:lnSpc>
              <a:spcBef>
                <a:spcPts val="0"/>
              </a:spcBef>
              <a:spcAft>
                <a:spcPts val="0"/>
              </a:spcAft>
              <a:buSzPct val="100000"/>
              <a:buChar char="■"/>
            </a:pPr>
            <a:r>
              <a:rPr lang="en"/>
              <a:t>NFL football players: 40.00%</a:t>
            </a:r>
            <a:endParaRPr/>
          </a:p>
          <a:p>
            <a:pPr marL="1371600" lvl="2" indent="-304164" algn="l" rtl="0">
              <a:lnSpc>
                <a:spcPct val="200000"/>
              </a:lnSpc>
              <a:spcBef>
                <a:spcPts val="0"/>
              </a:spcBef>
              <a:spcAft>
                <a:spcPts val="0"/>
              </a:spcAft>
              <a:buSzPct val="100000"/>
              <a:buChar char="■"/>
            </a:pPr>
            <a:r>
              <a:rPr lang="en"/>
              <a:t>US Controls: 42.86%</a:t>
            </a:r>
            <a:endParaRPr/>
          </a:p>
          <a:p>
            <a:pPr marL="457200" lvl="0" indent="-325755" algn="l" rtl="0">
              <a:lnSpc>
                <a:spcPct val="200000"/>
              </a:lnSpc>
              <a:spcBef>
                <a:spcPts val="0"/>
              </a:spcBef>
              <a:spcAft>
                <a:spcPts val="0"/>
              </a:spcAft>
              <a:buSzPct val="100000"/>
              <a:buChar char="●"/>
            </a:pPr>
            <a:r>
              <a:rPr lang="en"/>
              <a:t>In main comparison all other social network composition metrics were the same</a:t>
            </a:r>
            <a:endParaRPr/>
          </a:p>
          <a:p>
            <a:pPr marL="1371600" lvl="0" indent="0" algn="l" rtl="0">
              <a:spcBef>
                <a:spcPts val="1200"/>
              </a:spcBef>
              <a:spcAft>
                <a:spcPts val="1200"/>
              </a:spcAft>
              <a:buNone/>
            </a:pPr>
            <a:r>
              <a:rPr lang="en"/>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Diversity Of Sex</a:t>
            </a:r>
            <a:endParaRPr/>
          </a:p>
        </p:txBody>
      </p:sp>
      <p:pic>
        <p:nvPicPr>
          <p:cNvPr id="223" name="Google Shape;223;p40"/>
          <p:cNvPicPr preferRelativeResize="0"/>
          <p:nvPr/>
        </p:nvPicPr>
        <p:blipFill>
          <a:blip r:embed="rId3">
            <a:alphaModFix/>
          </a:blip>
          <a:stretch>
            <a:fillRect/>
          </a:stretch>
        </p:blipFill>
        <p:spPr>
          <a:xfrm>
            <a:off x="1241575" y="1117152"/>
            <a:ext cx="6660850" cy="3737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Composition</a:t>
            </a:r>
            <a:endParaRPr/>
          </a:p>
        </p:txBody>
      </p:sp>
      <p:sp>
        <p:nvSpPr>
          <p:cNvPr id="229" name="Google Shape;229;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Football Players were also asked about football affiliations</a:t>
            </a:r>
            <a:endParaRPr/>
          </a:p>
          <a:p>
            <a:pPr marL="914400" lvl="1" indent="-317500" algn="l" rtl="0">
              <a:lnSpc>
                <a:spcPct val="200000"/>
              </a:lnSpc>
              <a:spcBef>
                <a:spcPts val="0"/>
              </a:spcBef>
              <a:spcAft>
                <a:spcPts val="0"/>
              </a:spcAft>
              <a:buSzPts val="1400"/>
              <a:buChar char="○"/>
            </a:pPr>
            <a:r>
              <a:rPr lang="en"/>
              <a:t>Networks had a median 40.00% of members that played organized football</a:t>
            </a:r>
            <a:endParaRPr/>
          </a:p>
          <a:p>
            <a:pPr marL="914400" lvl="1" indent="-317500" algn="l" rtl="0">
              <a:lnSpc>
                <a:spcPct val="200000"/>
              </a:lnSpc>
              <a:spcBef>
                <a:spcPts val="0"/>
              </a:spcBef>
              <a:spcAft>
                <a:spcPts val="0"/>
              </a:spcAft>
              <a:buSzPts val="1400"/>
              <a:buChar char="○"/>
            </a:pPr>
            <a:r>
              <a:rPr lang="en"/>
              <a:t>Networks rarely had members who played professional football</a:t>
            </a:r>
            <a:endParaRPr/>
          </a:p>
          <a:p>
            <a:pPr marL="1371600" lvl="2" indent="-317500" algn="l" rtl="0">
              <a:lnSpc>
                <a:spcPct val="200000"/>
              </a:lnSpc>
              <a:spcBef>
                <a:spcPts val="0"/>
              </a:spcBef>
              <a:spcAft>
                <a:spcPts val="0"/>
              </a:spcAft>
              <a:buSzPts val="1400"/>
              <a:buChar char="■"/>
            </a:pPr>
            <a:r>
              <a:rPr lang="en"/>
              <a:t>196 (64.9%) had no NFL contacts</a:t>
            </a:r>
            <a:endParaRPr/>
          </a:p>
          <a:p>
            <a:pPr marL="1371600" lvl="2" indent="-317500" algn="l" rtl="0">
              <a:lnSpc>
                <a:spcPct val="200000"/>
              </a:lnSpc>
              <a:spcBef>
                <a:spcPts val="0"/>
              </a:spcBef>
              <a:spcAft>
                <a:spcPts val="0"/>
              </a:spcAft>
              <a:buSzPts val="1400"/>
              <a:buChar char="■"/>
            </a:pPr>
            <a:r>
              <a:rPr lang="en"/>
              <a:t>91 (30.0%) had only one NFL contact</a:t>
            </a:r>
            <a:endParaRPr/>
          </a:p>
          <a:p>
            <a:pPr marL="914400" lvl="1" indent="-317500" algn="l" rtl="0">
              <a:lnSpc>
                <a:spcPct val="200000"/>
              </a:lnSpc>
              <a:spcBef>
                <a:spcPts val="0"/>
              </a:spcBef>
              <a:spcAft>
                <a:spcPts val="0"/>
              </a:spcAft>
              <a:buSzPts val="1400"/>
              <a:buChar char="○"/>
            </a:pPr>
            <a:r>
              <a:rPr lang="en"/>
              <a:t>14.29% were former teammates and coaches in organized football</a:t>
            </a:r>
            <a:endParaRPr/>
          </a:p>
          <a:p>
            <a:pPr marL="914400" lvl="1" indent="-317500" algn="l" rtl="0">
              <a:lnSpc>
                <a:spcPct val="200000"/>
              </a:lnSpc>
              <a:spcBef>
                <a:spcPts val="0"/>
              </a:spcBef>
              <a:spcAft>
                <a:spcPts val="0"/>
              </a:spcAft>
              <a:buSzPts val="1400"/>
              <a:buChar char="○"/>
            </a:pPr>
            <a:r>
              <a:rPr lang="en"/>
              <a:t>0.00% of network members were former teammates or coaches at the professional level</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Plan</a:t>
            </a:r>
            <a:endParaRPr/>
          </a:p>
        </p:txBody>
      </p:sp>
      <p:sp>
        <p:nvSpPr>
          <p:cNvPr id="73" name="Google Shape;73;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lnSpcReduction="10000"/>
          </a:bodyPr>
          <a:lstStyle/>
          <a:p>
            <a:pPr marL="457200" lvl="0" indent="-308610" algn="l" rtl="0">
              <a:lnSpc>
                <a:spcPct val="200000"/>
              </a:lnSpc>
              <a:spcBef>
                <a:spcPts val="0"/>
              </a:spcBef>
              <a:spcAft>
                <a:spcPts val="0"/>
              </a:spcAft>
              <a:buSzPct val="100000"/>
              <a:buAutoNum type="romanUcPeriod"/>
            </a:pPr>
            <a:r>
              <a:rPr lang="en"/>
              <a:t>Background</a:t>
            </a:r>
            <a:endParaRPr/>
          </a:p>
          <a:p>
            <a:pPr marL="457200" lvl="0" indent="-308610" algn="l" rtl="0">
              <a:lnSpc>
                <a:spcPct val="200000"/>
              </a:lnSpc>
              <a:spcBef>
                <a:spcPts val="0"/>
              </a:spcBef>
              <a:spcAft>
                <a:spcPts val="0"/>
              </a:spcAft>
              <a:buSzPct val="100000"/>
              <a:buAutoNum type="romanUcPeriod"/>
            </a:pPr>
            <a:r>
              <a:rPr lang="en"/>
              <a:t>Methods</a:t>
            </a:r>
            <a:endParaRPr/>
          </a:p>
          <a:p>
            <a:pPr marL="457200" lvl="0" indent="-308610" algn="l" rtl="0">
              <a:lnSpc>
                <a:spcPct val="200000"/>
              </a:lnSpc>
              <a:spcBef>
                <a:spcPts val="0"/>
              </a:spcBef>
              <a:spcAft>
                <a:spcPts val="0"/>
              </a:spcAft>
              <a:buSzPct val="100000"/>
              <a:buAutoNum type="romanUcPeriod"/>
            </a:pPr>
            <a:r>
              <a:rPr lang="en"/>
              <a:t>Network Instrument</a:t>
            </a:r>
            <a:endParaRPr/>
          </a:p>
          <a:p>
            <a:pPr marL="457200" lvl="0" indent="-308610" algn="l" rtl="0">
              <a:lnSpc>
                <a:spcPct val="200000"/>
              </a:lnSpc>
              <a:spcBef>
                <a:spcPts val="0"/>
              </a:spcBef>
              <a:spcAft>
                <a:spcPts val="0"/>
              </a:spcAft>
              <a:buSzPct val="100000"/>
              <a:buAutoNum type="romanUcPeriod"/>
            </a:pPr>
            <a:r>
              <a:rPr lang="en"/>
              <a:t>Data Collection</a:t>
            </a:r>
            <a:endParaRPr/>
          </a:p>
          <a:p>
            <a:pPr marL="457200" lvl="0" indent="-308610" algn="l" rtl="0">
              <a:lnSpc>
                <a:spcPct val="200000"/>
              </a:lnSpc>
              <a:spcBef>
                <a:spcPts val="0"/>
              </a:spcBef>
              <a:spcAft>
                <a:spcPts val="0"/>
              </a:spcAft>
              <a:buSzPct val="100000"/>
              <a:buAutoNum type="romanUcPeriod"/>
            </a:pPr>
            <a:r>
              <a:rPr lang="en"/>
              <a:t>Network Analysis</a:t>
            </a:r>
            <a:endParaRPr/>
          </a:p>
          <a:p>
            <a:pPr marL="457200" lvl="0" indent="-308610" algn="l" rtl="0">
              <a:lnSpc>
                <a:spcPct val="200000"/>
              </a:lnSpc>
              <a:spcBef>
                <a:spcPts val="0"/>
              </a:spcBef>
              <a:spcAft>
                <a:spcPts val="0"/>
              </a:spcAft>
              <a:buSzPct val="100000"/>
              <a:buAutoNum type="romanUcPeriod"/>
            </a:pPr>
            <a:r>
              <a:rPr lang="en"/>
              <a:t>Statistical Analysis</a:t>
            </a:r>
            <a:endParaRPr/>
          </a:p>
          <a:p>
            <a:pPr marL="457200" lvl="0" indent="-308610" algn="l" rtl="0">
              <a:lnSpc>
                <a:spcPct val="200000"/>
              </a:lnSpc>
              <a:spcBef>
                <a:spcPts val="0"/>
              </a:spcBef>
              <a:spcAft>
                <a:spcPts val="0"/>
              </a:spcAft>
              <a:buSzPct val="100000"/>
              <a:buAutoNum type="romanUcPeriod"/>
            </a:pPr>
            <a:r>
              <a:rPr lang="en"/>
              <a:t>Results</a:t>
            </a:r>
            <a:endParaRPr/>
          </a:p>
          <a:p>
            <a:pPr marL="457200" lvl="0" indent="-308610" algn="l" rtl="0">
              <a:lnSpc>
                <a:spcPct val="200000"/>
              </a:lnSpc>
              <a:spcBef>
                <a:spcPts val="0"/>
              </a:spcBef>
              <a:spcAft>
                <a:spcPts val="0"/>
              </a:spcAft>
              <a:buSzPct val="100000"/>
              <a:buAutoNum type="romanUcPeriod"/>
            </a:pPr>
            <a:r>
              <a:rPr lang="en"/>
              <a:t>Discussion</a:t>
            </a:r>
            <a:endParaRPr/>
          </a:p>
          <a:p>
            <a:pPr marL="457200" lvl="0" indent="-308610" algn="l" rtl="0">
              <a:lnSpc>
                <a:spcPct val="200000"/>
              </a:lnSpc>
              <a:spcBef>
                <a:spcPts val="0"/>
              </a:spcBef>
              <a:spcAft>
                <a:spcPts val="0"/>
              </a:spcAft>
              <a:buSzPct val="100000"/>
              <a:buAutoNum type="romanUcPeriod"/>
            </a:pPr>
            <a:r>
              <a:rPr lang="en"/>
              <a:t>Football Players With Chronic Illness and Football Players Without Chronic Illness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Network Structure Stratified By Race</a:t>
            </a:r>
            <a:endParaRPr/>
          </a:p>
        </p:txBody>
      </p:sp>
      <p:sp>
        <p:nvSpPr>
          <p:cNvPr id="235" name="Google Shape;235;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Stratified the football players’ cohort into White (n=222) and Black/Other (n=79)</a:t>
            </a:r>
            <a:endParaRPr/>
          </a:p>
          <a:p>
            <a:pPr marL="457200" lvl="0" indent="-342900" algn="l" rtl="0">
              <a:lnSpc>
                <a:spcPct val="200000"/>
              </a:lnSpc>
              <a:spcBef>
                <a:spcPts val="0"/>
              </a:spcBef>
              <a:spcAft>
                <a:spcPts val="0"/>
              </a:spcAft>
              <a:buSzPts val="1800"/>
              <a:buChar char="●"/>
            </a:pPr>
            <a:r>
              <a:rPr lang="en"/>
              <a:t>Compared each group to each other then to the US controls who were 96% White</a:t>
            </a:r>
            <a:endParaRPr/>
          </a:p>
          <a:p>
            <a:pPr marL="457200" lvl="0" indent="-342900" algn="l" rtl="0">
              <a:lnSpc>
                <a:spcPct val="200000"/>
              </a:lnSpc>
              <a:spcBef>
                <a:spcPts val="0"/>
              </a:spcBef>
              <a:spcAft>
                <a:spcPts val="0"/>
              </a:spcAft>
              <a:buSzPts val="1800"/>
              <a:buChar char="●"/>
            </a:pPr>
            <a:r>
              <a:rPr lang="en"/>
              <a:t>Network Structure did not differ between the race sub-groups and the controls (no difference from full group findings)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Network Composition Stratified By Race</a:t>
            </a:r>
            <a:endParaRPr/>
          </a:p>
        </p:txBody>
      </p:sp>
      <p:sp>
        <p:nvSpPr>
          <p:cNvPr id="241" name="Google Shape;241;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lvl="0" indent="-317182" algn="l" rtl="0">
              <a:lnSpc>
                <a:spcPct val="200000"/>
              </a:lnSpc>
              <a:spcBef>
                <a:spcPts val="0"/>
              </a:spcBef>
              <a:spcAft>
                <a:spcPts val="0"/>
              </a:spcAft>
              <a:buSzPct val="100000"/>
              <a:buChar char="●"/>
            </a:pPr>
            <a:r>
              <a:rPr lang="en"/>
              <a:t>Black/Other former football players had much higher diversity of race  amongst network members</a:t>
            </a:r>
            <a:endParaRPr/>
          </a:p>
          <a:p>
            <a:pPr marL="914400" lvl="1" indent="-297497" algn="l" rtl="0">
              <a:lnSpc>
                <a:spcPct val="200000"/>
              </a:lnSpc>
              <a:spcBef>
                <a:spcPts val="0"/>
              </a:spcBef>
              <a:spcAft>
                <a:spcPts val="0"/>
              </a:spcAft>
              <a:buSzPct val="100000"/>
              <a:buChar char="○"/>
            </a:pPr>
            <a:r>
              <a:rPr lang="en"/>
              <a:t>Diversity of Race: </a:t>
            </a:r>
            <a:endParaRPr/>
          </a:p>
          <a:p>
            <a:pPr marL="1371600" lvl="2" indent="-297497" algn="l" rtl="0">
              <a:lnSpc>
                <a:spcPct val="200000"/>
              </a:lnSpc>
              <a:spcBef>
                <a:spcPts val="0"/>
              </a:spcBef>
              <a:spcAft>
                <a:spcPts val="0"/>
              </a:spcAft>
              <a:buSzPct val="100000"/>
              <a:buChar char="■"/>
            </a:pPr>
            <a:r>
              <a:rPr lang="en"/>
              <a:t>Black/Other former football players: 0.42 [0.06, 0.78]</a:t>
            </a:r>
            <a:endParaRPr/>
          </a:p>
          <a:p>
            <a:pPr marL="1371600" lvl="2" indent="-297497" algn="l" rtl="0">
              <a:lnSpc>
                <a:spcPct val="200000"/>
              </a:lnSpc>
              <a:spcBef>
                <a:spcPts val="0"/>
              </a:spcBef>
              <a:spcAft>
                <a:spcPts val="0"/>
              </a:spcAft>
              <a:buSzPct val="100000"/>
              <a:buChar char="■"/>
            </a:pPr>
            <a:r>
              <a:rPr lang="en"/>
              <a:t>White former football players: 0.00 [0.00, 0.00]</a:t>
            </a:r>
            <a:endParaRPr/>
          </a:p>
          <a:p>
            <a:pPr marL="1371600" lvl="2" indent="-297497" algn="l" rtl="0">
              <a:lnSpc>
                <a:spcPct val="200000"/>
              </a:lnSpc>
              <a:spcBef>
                <a:spcPts val="0"/>
              </a:spcBef>
              <a:spcAft>
                <a:spcPts val="0"/>
              </a:spcAft>
              <a:buSzPct val="100000"/>
              <a:buChar char="■"/>
            </a:pPr>
            <a:r>
              <a:rPr lang="en"/>
              <a:t>US Controls: 0.00 [0.00, 0.26]</a:t>
            </a:r>
            <a:endParaRPr/>
          </a:p>
          <a:p>
            <a:pPr marL="457200" lvl="0" indent="-317182" algn="l" rtl="0">
              <a:lnSpc>
                <a:spcPct val="200000"/>
              </a:lnSpc>
              <a:spcBef>
                <a:spcPts val="0"/>
              </a:spcBef>
              <a:spcAft>
                <a:spcPts val="0"/>
              </a:spcAft>
              <a:buSzPct val="100000"/>
              <a:buChar char="●"/>
            </a:pPr>
            <a:r>
              <a:rPr lang="en"/>
              <a:t>Other Metrics</a:t>
            </a:r>
            <a:endParaRPr/>
          </a:p>
          <a:p>
            <a:pPr marL="914400" lvl="1" indent="-297497" algn="l" rtl="0">
              <a:lnSpc>
                <a:spcPct val="200000"/>
              </a:lnSpc>
              <a:spcBef>
                <a:spcPts val="0"/>
              </a:spcBef>
              <a:spcAft>
                <a:spcPts val="0"/>
              </a:spcAft>
              <a:buSzPct val="100000"/>
              <a:buChar char="○"/>
            </a:pPr>
            <a:r>
              <a:rPr lang="en"/>
              <a:t>Diversity Of Sex:</a:t>
            </a:r>
            <a:endParaRPr/>
          </a:p>
          <a:p>
            <a:pPr marL="1371600" lvl="2" indent="-297497" algn="l" rtl="0">
              <a:lnSpc>
                <a:spcPct val="200000"/>
              </a:lnSpc>
              <a:spcBef>
                <a:spcPts val="0"/>
              </a:spcBef>
              <a:spcAft>
                <a:spcPts val="0"/>
              </a:spcAft>
              <a:buSzPct val="100000"/>
              <a:buChar char="■"/>
            </a:pPr>
            <a:r>
              <a:rPr lang="en"/>
              <a:t>Black/Other former football players: 0.89 [0.72, 1.06]</a:t>
            </a:r>
            <a:endParaRPr/>
          </a:p>
          <a:p>
            <a:pPr marL="1371600" lvl="2" indent="-297497" algn="l" rtl="0">
              <a:lnSpc>
                <a:spcPct val="200000"/>
              </a:lnSpc>
              <a:spcBef>
                <a:spcPts val="0"/>
              </a:spcBef>
              <a:spcAft>
                <a:spcPts val="0"/>
              </a:spcAft>
              <a:buSzPct val="100000"/>
              <a:buChar char="■"/>
            </a:pPr>
            <a:r>
              <a:rPr lang="en"/>
              <a:t>White former football players: 0.83 [0.63, 1.03]</a:t>
            </a:r>
            <a:endParaRPr/>
          </a:p>
          <a:p>
            <a:pPr marL="1371600" lvl="2" indent="-297497" algn="l" rtl="0">
              <a:lnSpc>
                <a:spcPct val="200000"/>
              </a:lnSpc>
              <a:spcBef>
                <a:spcPts val="0"/>
              </a:spcBef>
              <a:spcAft>
                <a:spcPts val="0"/>
              </a:spcAft>
              <a:buSzPct val="100000"/>
              <a:buChar char="■"/>
            </a:pPr>
            <a:r>
              <a:rPr lang="en"/>
              <a:t>US Controls: 0.94 [0.83, 0.98]</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Network Composition Stratified By Race</a:t>
            </a:r>
            <a:endParaRPr/>
          </a:p>
        </p:txBody>
      </p:sp>
      <p:sp>
        <p:nvSpPr>
          <p:cNvPr id="247" name="Google Shape;247;p4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200000"/>
              </a:lnSpc>
              <a:spcBef>
                <a:spcPts val="0"/>
              </a:spcBef>
              <a:spcAft>
                <a:spcPts val="0"/>
              </a:spcAft>
              <a:buSzPct val="100000"/>
              <a:buChar char="●"/>
            </a:pPr>
            <a:r>
              <a:rPr lang="en"/>
              <a:t>Other Metrics</a:t>
            </a:r>
            <a:endParaRPr/>
          </a:p>
          <a:p>
            <a:pPr marL="914400" lvl="1" indent="-310832" algn="l" rtl="0">
              <a:lnSpc>
                <a:spcPct val="200000"/>
              </a:lnSpc>
              <a:spcBef>
                <a:spcPts val="0"/>
              </a:spcBef>
              <a:spcAft>
                <a:spcPts val="0"/>
              </a:spcAft>
              <a:buSzPct val="100000"/>
              <a:buChar char="○"/>
            </a:pPr>
            <a:r>
              <a:rPr lang="en"/>
              <a:t>Percentage of Kin:</a:t>
            </a:r>
            <a:endParaRPr/>
          </a:p>
          <a:p>
            <a:pPr marL="1371600" lvl="2" indent="-310832" algn="l" rtl="0">
              <a:lnSpc>
                <a:spcPct val="200000"/>
              </a:lnSpc>
              <a:spcBef>
                <a:spcPts val="0"/>
              </a:spcBef>
              <a:spcAft>
                <a:spcPts val="0"/>
              </a:spcAft>
              <a:buSzPct val="100000"/>
              <a:buChar char="■"/>
            </a:pPr>
            <a:r>
              <a:rPr lang="en"/>
              <a:t>Black/Other former football players: 50.00 [22.92, 66.67]</a:t>
            </a:r>
            <a:endParaRPr/>
          </a:p>
          <a:p>
            <a:pPr marL="1371600" lvl="2" indent="-310832" algn="l" rtl="0">
              <a:lnSpc>
                <a:spcPct val="200000"/>
              </a:lnSpc>
              <a:spcBef>
                <a:spcPts val="0"/>
              </a:spcBef>
              <a:spcAft>
                <a:spcPts val="0"/>
              </a:spcAft>
              <a:buSzPct val="100000"/>
              <a:buChar char="■"/>
            </a:pPr>
            <a:r>
              <a:rPr lang="en"/>
              <a:t>White former football players: 40.00 [22.22, 60.00]</a:t>
            </a:r>
            <a:endParaRPr/>
          </a:p>
          <a:p>
            <a:pPr marL="1371600" lvl="2" indent="-310832" algn="l" rtl="0">
              <a:lnSpc>
                <a:spcPct val="200000"/>
              </a:lnSpc>
              <a:spcBef>
                <a:spcPts val="0"/>
              </a:spcBef>
              <a:spcAft>
                <a:spcPts val="0"/>
              </a:spcAft>
              <a:buSzPct val="100000"/>
              <a:buChar char="■"/>
            </a:pPr>
            <a:r>
              <a:rPr lang="en"/>
              <a:t>US Controls: 42.86 [33.33, 47.48]</a:t>
            </a:r>
            <a:endParaRPr/>
          </a:p>
          <a:p>
            <a:pPr marL="914400" lvl="1" indent="-310832" algn="l" rtl="0">
              <a:lnSpc>
                <a:spcPct val="200000"/>
              </a:lnSpc>
              <a:spcBef>
                <a:spcPts val="0"/>
              </a:spcBef>
              <a:spcAft>
                <a:spcPts val="0"/>
              </a:spcAft>
              <a:buSzPct val="100000"/>
              <a:buChar char="○"/>
            </a:pPr>
            <a:r>
              <a:rPr lang="en"/>
              <a:t>Percentage of Distant Ties (more than 15 miles from the participant):</a:t>
            </a:r>
            <a:endParaRPr/>
          </a:p>
          <a:p>
            <a:pPr marL="1371600" lvl="2" indent="-310832" algn="l" rtl="0">
              <a:lnSpc>
                <a:spcPct val="200000"/>
              </a:lnSpc>
              <a:spcBef>
                <a:spcPts val="0"/>
              </a:spcBef>
              <a:spcAft>
                <a:spcPts val="0"/>
              </a:spcAft>
              <a:buSzPct val="100000"/>
              <a:buChar char="■"/>
            </a:pPr>
            <a:r>
              <a:rPr lang="en"/>
              <a:t>Black/Other former football players: 47.22 [28.57, 71.43]</a:t>
            </a:r>
            <a:endParaRPr/>
          </a:p>
          <a:p>
            <a:pPr marL="1371600" lvl="2" indent="-310832" algn="l" rtl="0">
              <a:lnSpc>
                <a:spcPct val="200000"/>
              </a:lnSpc>
              <a:spcBef>
                <a:spcPts val="0"/>
              </a:spcBef>
              <a:spcAft>
                <a:spcPts val="0"/>
              </a:spcAft>
              <a:buSzPct val="100000"/>
              <a:buChar char="■"/>
            </a:pPr>
            <a:r>
              <a:rPr lang="en"/>
              <a:t>White former football players: 44.00 [20.00, 60.00]</a:t>
            </a:r>
            <a:endParaRPr/>
          </a:p>
          <a:p>
            <a:pPr marL="1371600" lvl="2" indent="-310832" algn="l" rtl="0">
              <a:lnSpc>
                <a:spcPct val="200000"/>
              </a:lnSpc>
              <a:spcBef>
                <a:spcPts val="0"/>
              </a:spcBef>
              <a:spcAft>
                <a:spcPts val="0"/>
              </a:spcAft>
              <a:buSzPct val="100000"/>
              <a:buChar char="■"/>
            </a:pPr>
            <a:r>
              <a:rPr lang="en"/>
              <a:t>US Controls: 33.33 [16.67, 50.00]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Diversity Of Race</a:t>
            </a:r>
            <a:endParaRPr/>
          </a:p>
        </p:txBody>
      </p:sp>
      <p:pic>
        <p:nvPicPr>
          <p:cNvPr id="253" name="Google Shape;253;p45"/>
          <p:cNvPicPr preferRelativeResize="0"/>
          <p:nvPr/>
        </p:nvPicPr>
        <p:blipFill>
          <a:blip r:embed="rId3">
            <a:alphaModFix/>
          </a:blip>
          <a:stretch>
            <a:fillRect/>
          </a:stretch>
        </p:blipFill>
        <p:spPr>
          <a:xfrm>
            <a:off x="1025789" y="1152475"/>
            <a:ext cx="7092425" cy="37286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Network Structure Stratified By Chronic Illness</a:t>
            </a:r>
            <a:endParaRPr/>
          </a:p>
        </p:txBody>
      </p:sp>
      <p:sp>
        <p:nvSpPr>
          <p:cNvPr id="259" name="Google Shape;259;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0000"/>
          </a:bodyPr>
          <a:lstStyle/>
          <a:p>
            <a:pPr marL="457200" lvl="0" indent="-308610" algn="l" rtl="0">
              <a:lnSpc>
                <a:spcPct val="200000"/>
              </a:lnSpc>
              <a:spcBef>
                <a:spcPts val="0"/>
              </a:spcBef>
              <a:spcAft>
                <a:spcPts val="0"/>
              </a:spcAft>
              <a:buSzPct val="100000"/>
              <a:buChar char="●"/>
            </a:pPr>
            <a:r>
              <a:rPr lang="en"/>
              <a:t>Check whether players without health problems had more robust network structure than those with chronic illnesses (maybe they boosted numbers of players and all players have robust networks then diminish with chronic illness)</a:t>
            </a:r>
            <a:endParaRPr/>
          </a:p>
          <a:p>
            <a:pPr marL="457200" lvl="0" indent="-308610" algn="l" rtl="0">
              <a:lnSpc>
                <a:spcPct val="200000"/>
              </a:lnSpc>
              <a:spcBef>
                <a:spcPts val="0"/>
              </a:spcBef>
              <a:spcAft>
                <a:spcPts val="0"/>
              </a:spcAft>
              <a:buSzPct val="100000"/>
              <a:buChar char="●"/>
            </a:pPr>
            <a:r>
              <a:rPr lang="en"/>
              <a:t>Players with no illness and those with illness</a:t>
            </a:r>
            <a:endParaRPr/>
          </a:p>
          <a:p>
            <a:pPr marL="914400" lvl="1" indent="-290830" algn="l" rtl="0">
              <a:lnSpc>
                <a:spcPct val="200000"/>
              </a:lnSpc>
              <a:spcBef>
                <a:spcPts val="0"/>
              </a:spcBef>
              <a:spcAft>
                <a:spcPts val="0"/>
              </a:spcAft>
              <a:buSzPct val="100000"/>
              <a:buChar char="○"/>
            </a:pPr>
            <a:r>
              <a:rPr lang="en"/>
              <a:t>No structural difference</a:t>
            </a:r>
            <a:endParaRPr/>
          </a:p>
          <a:p>
            <a:pPr marL="457200" lvl="0" indent="-308610" algn="l" rtl="0">
              <a:lnSpc>
                <a:spcPct val="200000"/>
              </a:lnSpc>
              <a:spcBef>
                <a:spcPts val="0"/>
              </a:spcBef>
              <a:spcAft>
                <a:spcPts val="0"/>
              </a:spcAft>
              <a:buSzPct val="100000"/>
              <a:buChar char="●"/>
            </a:pPr>
            <a:r>
              <a:rPr lang="en"/>
              <a:t>Players with no illness compared to those with 1, 2, 3 or more</a:t>
            </a:r>
            <a:endParaRPr/>
          </a:p>
          <a:p>
            <a:pPr marL="914400" lvl="1" indent="-290830" algn="l" rtl="0">
              <a:lnSpc>
                <a:spcPct val="200000"/>
              </a:lnSpc>
              <a:spcBef>
                <a:spcPts val="0"/>
              </a:spcBef>
              <a:spcAft>
                <a:spcPts val="0"/>
              </a:spcAft>
              <a:buSzPct val="100000"/>
              <a:buChar char="○"/>
            </a:pPr>
            <a:r>
              <a:rPr lang="en"/>
              <a:t>No structural difference between all groups</a:t>
            </a:r>
            <a:endParaRPr/>
          </a:p>
          <a:p>
            <a:pPr marL="457200" lvl="0" indent="-308610" algn="l" rtl="0">
              <a:lnSpc>
                <a:spcPct val="200000"/>
              </a:lnSpc>
              <a:spcBef>
                <a:spcPts val="0"/>
              </a:spcBef>
              <a:spcAft>
                <a:spcPts val="0"/>
              </a:spcAft>
              <a:buSzPct val="100000"/>
              <a:buChar char="●"/>
            </a:pPr>
            <a:r>
              <a:rPr lang="en"/>
              <a:t>Players with no illness compare to those with sleep apnea, pain, cardiometabolic</a:t>
            </a:r>
            <a:endParaRPr/>
          </a:p>
          <a:p>
            <a:pPr marL="914400" lvl="1" indent="-290830" algn="l" rtl="0">
              <a:lnSpc>
                <a:spcPct val="200000"/>
              </a:lnSpc>
              <a:spcBef>
                <a:spcPts val="0"/>
              </a:spcBef>
              <a:spcAft>
                <a:spcPts val="0"/>
              </a:spcAft>
              <a:buSzPct val="100000"/>
              <a:buChar char="○"/>
            </a:pPr>
            <a:r>
              <a:rPr lang="en"/>
              <a:t>No distinct structural differences between all groups</a:t>
            </a:r>
            <a:endParaRPr/>
          </a:p>
          <a:p>
            <a:pPr marL="457200" lvl="0" indent="-308610" algn="l" rtl="0">
              <a:lnSpc>
                <a:spcPct val="200000"/>
              </a:lnSpc>
              <a:spcBef>
                <a:spcPts val="0"/>
              </a:spcBef>
              <a:spcAft>
                <a:spcPts val="0"/>
              </a:spcAft>
              <a:buSzPct val="100000"/>
              <a:buChar char="●"/>
            </a:pPr>
            <a:r>
              <a:rPr lang="en"/>
              <a:t>There is similar network structure among football players with chronic illness and those without chronic illness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47"/>
          <p:cNvPicPr preferRelativeResize="0"/>
          <p:nvPr/>
        </p:nvPicPr>
        <p:blipFill>
          <a:blip r:embed="rId3">
            <a:alphaModFix/>
          </a:blip>
          <a:stretch>
            <a:fillRect/>
          </a:stretch>
        </p:blipFill>
        <p:spPr>
          <a:xfrm>
            <a:off x="1568062" y="993025"/>
            <a:ext cx="6007875" cy="4150475"/>
          </a:xfrm>
          <a:prstGeom prst="rect">
            <a:avLst/>
          </a:prstGeom>
          <a:noFill/>
          <a:ln>
            <a:noFill/>
          </a:ln>
        </p:spPr>
      </p:pic>
      <p:sp>
        <p:nvSpPr>
          <p:cNvPr id="265" name="Google Shape;265;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Results: Social Network Sizes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a:t>
            </a:r>
            <a:endParaRPr/>
          </a:p>
        </p:txBody>
      </p:sp>
      <p:sp>
        <p:nvSpPr>
          <p:cNvPr id="271" name="Google Shape;271;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SzPct val="100000"/>
              <a:buChar char="●"/>
            </a:pPr>
            <a:r>
              <a:rPr lang="en"/>
              <a:t>Network structure differs from many studies of social behavior in populations with brain trauma and chronic illnesses</a:t>
            </a:r>
            <a:endParaRPr/>
          </a:p>
          <a:p>
            <a:pPr marL="914400" lvl="1" indent="-310832" algn="l" rtl="0">
              <a:spcBef>
                <a:spcPts val="0"/>
              </a:spcBef>
              <a:spcAft>
                <a:spcPts val="0"/>
              </a:spcAft>
              <a:buSzPct val="100000"/>
              <a:buChar char="○"/>
            </a:pPr>
            <a:r>
              <a:rPr lang="en"/>
              <a:t>Most showed diminished social relationships and constricted social networks</a:t>
            </a:r>
            <a:endParaRPr/>
          </a:p>
          <a:p>
            <a:pPr marL="457200" lvl="0" indent="-334327" algn="l" rtl="0">
              <a:spcBef>
                <a:spcPts val="0"/>
              </a:spcBef>
              <a:spcAft>
                <a:spcPts val="0"/>
              </a:spcAft>
              <a:buSzPct val="100000"/>
              <a:buChar char="●"/>
            </a:pPr>
            <a:r>
              <a:rPr lang="en"/>
              <a:t>Male dominant, friendship-oriented, and racially diverse network pattern has been seen before in studies of co-workers</a:t>
            </a:r>
            <a:endParaRPr/>
          </a:p>
          <a:p>
            <a:pPr marL="914400" lvl="1" indent="-310832" algn="l" rtl="0">
              <a:spcBef>
                <a:spcPts val="0"/>
              </a:spcBef>
              <a:spcAft>
                <a:spcPts val="0"/>
              </a:spcAft>
              <a:buSzPct val="100000"/>
              <a:buChar char="○"/>
            </a:pPr>
            <a:r>
              <a:rPr lang="en"/>
              <a:t>Work environment provides opportunities to create bonds among non-family that are homogenous over sex and education and heterogeneous in race and religion</a:t>
            </a:r>
            <a:endParaRPr/>
          </a:p>
          <a:p>
            <a:pPr marL="914400" lvl="1" indent="-310832" algn="l" rtl="0">
              <a:spcBef>
                <a:spcPts val="0"/>
              </a:spcBef>
              <a:spcAft>
                <a:spcPts val="0"/>
              </a:spcAft>
              <a:buSzPct val="100000"/>
              <a:buChar char="○"/>
            </a:pPr>
            <a:r>
              <a:rPr lang="en"/>
              <a:t>Since these homogenous ties are more resilient over time, this may be why we saw the network structure persist</a:t>
            </a:r>
            <a:endParaRPr/>
          </a:p>
          <a:p>
            <a:pPr marL="457200" lvl="0" indent="-334327" algn="l" rtl="0">
              <a:spcBef>
                <a:spcPts val="0"/>
              </a:spcBef>
              <a:spcAft>
                <a:spcPts val="0"/>
              </a:spcAft>
              <a:buSzPct val="100000"/>
              <a:buChar char="●"/>
            </a:pPr>
            <a:r>
              <a:rPr lang="en"/>
              <a:t>Large social networks seem to be a protective mechanism during stress and biological changes shown before in reducing the effects of dementia and Alzheimers</a:t>
            </a:r>
            <a:endParaRPr/>
          </a:p>
          <a:p>
            <a:pPr marL="457200" lvl="0" indent="-334327" algn="l" rtl="0">
              <a:spcBef>
                <a:spcPts val="0"/>
              </a:spcBef>
              <a:spcAft>
                <a:spcPts val="0"/>
              </a:spcAft>
              <a:buSzPct val="100000"/>
              <a:buChar char="●"/>
            </a:pPr>
            <a:r>
              <a:rPr lang="en"/>
              <a:t>Providing social support and using the strong allegiances of former athletes could help with social connectedness therapies to decrease the effects of brain trauma</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Discussion: Limitations		</a:t>
            </a:r>
            <a:endParaRPr/>
          </a:p>
        </p:txBody>
      </p:sp>
      <p:sp>
        <p:nvSpPr>
          <p:cNvPr id="277" name="Google Shape;277;p4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Two groups were general in the sense of that they were not matched based on age and race</a:t>
            </a:r>
            <a:endParaRPr/>
          </a:p>
          <a:p>
            <a:pPr marL="457200" lvl="0" indent="-342900" algn="l" rtl="0">
              <a:spcBef>
                <a:spcPts val="0"/>
              </a:spcBef>
              <a:spcAft>
                <a:spcPts val="0"/>
              </a:spcAft>
              <a:buSzPts val="1800"/>
              <a:buChar char="●"/>
            </a:pPr>
            <a:r>
              <a:rPr lang="en"/>
              <a:t>People who are more sociable may have been more likely to complete the survey </a:t>
            </a:r>
            <a:endParaRPr/>
          </a:p>
          <a:p>
            <a:pPr marL="457200" lvl="0" indent="-342900" algn="l" rtl="0">
              <a:spcBef>
                <a:spcPts val="0"/>
              </a:spcBef>
              <a:spcAft>
                <a:spcPts val="0"/>
              </a:spcAft>
              <a:buSzPts val="1800"/>
              <a:buChar char="●"/>
            </a:pPr>
            <a:r>
              <a:rPr lang="en"/>
              <a:t>Most people who completed the survey were older and more likely to be white which could limit generalizability</a:t>
            </a:r>
            <a:endParaRPr/>
          </a:p>
          <a:p>
            <a:pPr marL="457200" lvl="0" indent="-342900" algn="l" rtl="0">
              <a:spcBef>
                <a:spcPts val="0"/>
              </a:spcBef>
              <a:spcAft>
                <a:spcPts val="0"/>
              </a:spcAft>
              <a:buSzPts val="1800"/>
              <a:buChar char="●"/>
            </a:pPr>
            <a:r>
              <a:rPr lang="en"/>
              <a:t>Participants self reported their social networks which usually is accurate but there could have been recall bias where they may have added or omitted details from the past</a:t>
            </a:r>
            <a:endParaRPr/>
          </a:p>
          <a:p>
            <a:pPr marL="457200" lvl="0" indent="-342900" algn="l" rtl="0">
              <a:spcBef>
                <a:spcPts val="0"/>
              </a:spcBef>
              <a:spcAft>
                <a:spcPts val="0"/>
              </a:spcAft>
              <a:buSzPts val="1800"/>
              <a:buChar char="●"/>
            </a:pPr>
            <a:r>
              <a:rPr lang="en"/>
              <a:t>Network change could not be assessed as well</a:t>
            </a:r>
            <a:endParaRPr/>
          </a:p>
          <a:p>
            <a:pPr marL="457200" lvl="0" indent="-342900" algn="l" rtl="0">
              <a:spcBef>
                <a:spcPts val="0"/>
              </a:spcBef>
              <a:spcAft>
                <a:spcPts val="0"/>
              </a:spcAft>
              <a:buSzPts val="1800"/>
              <a:buChar char="●"/>
            </a:pPr>
            <a:r>
              <a:rPr lang="en"/>
              <a:t>Overall, NFL players had social networks that were compositionally different but structurally similar to those of US males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Chronic Illness and No Chronic Illness Structurally</a:t>
            </a:r>
            <a:endParaRPr/>
          </a:p>
        </p:txBody>
      </p:sp>
      <p:pic>
        <p:nvPicPr>
          <p:cNvPr id="283" name="Google Shape;283;p50"/>
          <p:cNvPicPr preferRelativeResize="0"/>
          <p:nvPr/>
        </p:nvPicPr>
        <p:blipFill>
          <a:blip r:embed="rId3">
            <a:alphaModFix/>
          </a:blip>
          <a:stretch>
            <a:fillRect/>
          </a:stretch>
        </p:blipFill>
        <p:spPr>
          <a:xfrm>
            <a:off x="2286499" y="1017725"/>
            <a:ext cx="4570999" cy="38348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Chronic Illness and No Chronic Illness Structurally</a:t>
            </a:r>
            <a:endParaRPr/>
          </a:p>
        </p:txBody>
      </p:sp>
      <p:pic>
        <p:nvPicPr>
          <p:cNvPr id="289" name="Google Shape;289;p51"/>
          <p:cNvPicPr preferRelativeResize="0"/>
          <p:nvPr/>
        </p:nvPicPr>
        <p:blipFill>
          <a:blip r:embed="rId3">
            <a:alphaModFix/>
          </a:blip>
          <a:stretch>
            <a:fillRect/>
          </a:stretch>
        </p:blipFill>
        <p:spPr>
          <a:xfrm>
            <a:off x="1329550" y="1017725"/>
            <a:ext cx="6484893" cy="382097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Personal Social Networks</a:t>
            </a:r>
            <a:endParaRPr/>
          </a:p>
        </p:txBody>
      </p:sp>
      <p:sp>
        <p:nvSpPr>
          <p:cNvPr id="79" name="Google Shape;7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lnSpc>
                <a:spcPct val="200000"/>
              </a:lnSpc>
              <a:spcBef>
                <a:spcPts val="0"/>
              </a:spcBef>
              <a:spcAft>
                <a:spcPts val="0"/>
              </a:spcAft>
              <a:buSzPts val="1800"/>
              <a:buChar char="●"/>
            </a:pPr>
            <a:r>
              <a:rPr lang="en"/>
              <a:t>Personal Social Networks</a:t>
            </a:r>
            <a:endParaRPr/>
          </a:p>
          <a:p>
            <a:pPr marL="914400" lvl="1" indent="-317500" algn="l" rtl="0">
              <a:lnSpc>
                <a:spcPct val="200000"/>
              </a:lnSpc>
              <a:spcBef>
                <a:spcPts val="0"/>
              </a:spcBef>
              <a:spcAft>
                <a:spcPts val="0"/>
              </a:spcAft>
              <a:buSzPts val="1400"/>
              <a:buChar char="○"/>
            </a:pPr>
            <a:r>
              <a:rPr lang="en"/>
              <a:t>Family, Friends, Acquaintances, Interpersonal Connections</a:t>
            </a:r>
            <a:endParaRPr/>
          </a:p>
          <a:p>
            <a:pPr marL="457200" lvl="0" indent="-342900" algn="l" rtl="0">
              <a:lnSpc>
                <a:spcPct val="200000"/>
              </a:lnSpc>
              <a:spcBef>
                <a:spcPts val="0"/>
              </a:spcBef>
              <a:spcAft>
                <a:spcPts val="0"/>
              </a:spcAft>
              <a:buSzPts val="1800"/>
              <a:buChar char="●"/>
            </a:pPr>
            <a:r>
              <a:rPr lang="en"/>
              <a:t>Broad Effects on Health and Quality of Life</a:t>
            </a:r>
            <a:endParaRPr/>
          </a:p>
          <a:p>
            <a:pPr marL="914400" lvl="1" indent="-317500" algn="l" rtl="0">
              <a:lnSpc>
                <a:spcPct val="200000"/>
              </a:lnSpc>
              <a:spcBef>
                <a:spcPts val="0"/>
              </a:spcBef>
              <a:spcAft>
                <a:spcPts val="0"/>
              </a:spcAft>
              <a:buSzPts val="1400"/>
              <a:buChar char="○"/>
            </a:pPr>
            <a:r>
              <a:rPr lang="en"/>
              <a:t>Social Influence, Neurohumoral Cascades</a:t>
            </a:r>
            <a:endParaRPr/>
          </a:p>
          <a:p>
            <a:pPr marL="457200" lvl="0" indent="-342900" algn="l" rtl="0">
              <a:lnSpc>
                <a:spcPct val="200000"/>
              </a:lnSpc>
              <a:spcBef>
                <a:spcPts val="0"/>
              </a:spcBef>
              <a:spcAft>
                <a:spcPts val="0"/>
              </a:spcAft>
              <a:buSzPts val="1800"/>
              <a:buChar char="●"/>
            </a:pPr>
            <a:r>
              <a:rPr lang="en"/>
              <a:t>Contact Sport Athletes and Social Networks</a:t>
            </a:r>
            <a:endParaRPr/>
          </a:p>
          <a:p>
            <a:pPr marL="914400" lvl="1" indent="-317500" algn="l" rtl="0">
              <a:lnSpc>
                <a:spcPct val="200000"/>
              </a:lnSpc>
              <a:spcBef>
                <a:spcPts val="0"/>
              </a:spcBef>
              <a:spcAft>
                <a:spcPts val="0"/>
              </a:spcAft>
              <a:buSzPts val="1400"/>
              <a:buChar char="○"/>
            </a:pPr>
            <a:r>
              <a:rPr lang="en"/>
              <a:t>Mitigate brain trauma, quality of life</a:t>
            </a:r>
            <a:endParaRPr/>
          </a:p>
          <a:p>
            <a:pPr marL="457200" lvl="0" indent="-342900" algn="l" rtl="0">
              <a:lnSpc>
                <a:spcPct val="200000"/>
              </a:lnSpc>
              <a:spcBef>
                <a:spcPts val="0"/>
              </a:spcBef>
              <a:spcAft>
                <a:spcPts val="0"/>
              </a:spcAft>
              <a:buSzPts val="1800"/>
              <a:buChar char="●"/>
            </a:pPr>
            <a:r>
              <a:rPr lang="en"/>
              <a:t>Separation of the studies in social networks and brain trauma</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Chronic Illness and No Chronic Illness Structurally	</a:t>
            </a:r>
            <a:endParaRPr/>
          </a:p>
        </p:txBody>
      </p:sp>
      <p:pic>
        <p:nvPicPr>
          <p:cNvPr id="295" name="Google Shape;295;p52"/>
          <p:cNvPicPr preferRelativeResize="0"/>
          <p:nvPr/>
        </p:nvPicPr>
        <p:blipFill>
          <a:blip r:embed="rId3">
            <a:alphaModFix/>
          </a:blip>
          <a:stretch>
            <a:fillRect/>
          </a:stretch>
        </p:blipFill>
        <p:spPr>
          <a:xfrm>
            <a:off x="1042775" y="1017725"/>
            <a:ext cx="7058452" cy="382097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Conclusions</a:t>
            </a:r>
            <a:endParaRPr/>
          </a:p>
        </p:txBody>
      </p:sp>
      <p:sp>
        <p:nvSpPr>
          <p:cNvPr id="301" name="Google Shape;301;p5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20000"/>
          </a:bodyPr>
          <a:lstStyle/>
          <a:p>
            <a:pPr marL="457200" lvl="0" indent="-325755" algn="l" rtl="0">
              <a:lnSpc>
                <a:spcPct val="200000"/>
              </a:lnSpc>
              <a:spcBef>
                <a:spcPts val="0"/>
              </a:spcBef>
              <a:spcAft>
                <a:spcPts val="0"/>
              </a:spcAft>
              <a:buSzPct val="100000"/>
              <a:buChar char="●"/>
            </a:pPr>
            <a:r>
              <a:rPr lang="en"/>
              <a:t>NFL Players and US Controls have networks that do not differ much structurally but are distinct compositionally</a:t>
            </a:r>
            <a:endParaRPr/>
          </a:p>
          <a:p>
            <a:pPr marL="457200" lvl="0" indent="-325755" algn="l" rtl="0">
              <a:lnSpc>
                <a:spcPct val="200000"/>
              </a:lnSpc>
              <a:spcBef>
                <a:spcPts val="0"/>
              </a:spcBef>
              <a:spcAft>
                <a:spcPts val="0"/>
              </a:spcAft>
              <a:buSzPct val="100000"/>
              <a:buChar char="●"/>
            </a:pPr>
            <a:r>
              <a:rPr lang="en"/>
              <a:t>Players with chronic illness and without chronic illness still have structurally similar networks</a:t>
            </a:r>
            <a:endParaRPr/>
          </a:p>
          <a:p>
            <a:pPr marL="457200" lvl="0" indent="-325755" algn="l" rtl="0">
              <a:lnSpc>
                <a:spcPct val="200000"/>
              </a:lnSpc>
              <a:spcBef>
                <a:spcPts val="0"/>
              </a:spcBef>
              <a:spcAft>
                <a:spcPts val="0"/>
              </a:spcAft>
              <a:buSzPct val="100000"/>
              <a:buChar char="●"/>
            </a:pPr>
            <a:r>
              <a:rPr lang="en"/>
              <a:t>Slight differences among those with neuro-cognitive afflictions could be amplified in a more general study</a:t>
            </a:r>
            <a:endParaRPr/>
          </a:p>
          <a:p>
            <a:pPr marL="457200" lvl="0" indent="-325755" algn="l" rtl="0">
              <a:lnSpc>
                <a:spcPct val="200000"/>
              </a:lnSpc>
              <a:spcBef>
                <a:spcPts val="0"/>
              </a:spcBef>
              <a:spcAft>
                <a:spcPts val="0"/>
              </a:spcAft>
              <a:buSzPct val="100000"/>
              <a:buChar char="●"/>
            </a:pPr>
            <a:r>
              <a:rPr lang="en"/>
              <a:t>Compositional studies should be focused on</a:t>
            </a:r>
            <a:endParaRPr/>
          </a:p>
          <a:p>
            <a:pPr marL="457200" lvl="0" indent="-325755" algn="l" rtl="0">
              <a:lnSpc>
                <a:spcPct val="200000"/>
              </a:lnSpc>
              <a:spcBef>
                <a:spcPts val="0"/>
              </a:spcBef>
              <a:spcAft>
                <a:spcPts val="0"/>
              </a:spcAft>
              <a:buSzPct val="100000"/>
              <a:buChar char="●"/>
            </a:pPr>
            <a:r>
              <a:rPr lang="en"/>
              <a:t>NFL Players should seek social support and social connectedness therapy as additional treatment for brain trauma and chronic illnesses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54"/>
          <p:cNvSpPr txBox="1">
            <a:spLocks noGrp="1"/>
          </p:cNvSpPr>
          <p:nvPr>
            <p:ph type="body" idx="1"/>
          </p:nvPr>
        </p:nvSpPr>
        <p:spPr>
          <a:xfrm>
            <a:off x="311700" y="863550"/>
            <a:ext cx="8520600" cy="34164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4700"/>
              <a:t>Questions?</a:t>
            </a:r>
            <a:endParaRPr sz="4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American-style football players and illness</a:t>
            </a: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lnSpc>
                <a:spcPct val="200000"/>
              </a:lnSpc>
              <a:spcBef>
                <a:spcPts val="0"/>
              </a:spcBef>
              <a:spcAft>
                <a:spcPts val="0"/>
              </a:spcAft>
              <a:buSzPts val="1800"/>
              <a:buChar char="●"/>
            </a:pPr>
            <a:r>
              <a:rPr lang="en"/>
              <a:t>Chronic illnesses </a:t>
            </a:r>
            <a:endParaRPr/>
          </a:p>
          <a:p>
            <a:pPr marL="914400" lvl="1" indent="-317500" algn="l" rtl="0">
              <a:lnSpc>
                <a:spcPct val="200000"/>
              </a:lnSpc>
              <a:spcBef>
                <a:spcPts val="0"/>
              </a:spcBef>
              <a:spcAft>
                <a:spcPts val="0"/>
              </a:spcAft>
              <a:buSzPts val="1400"/>
              <a:buChar char="○"/>
            </a:pPr>
            <a:r>
              <a:rPr lang="en"/>
              <a:t>Neurodegenerative disorders, chronic traumatic encephalopathy, Alzheimer’s disease, amyotrophic lateral sclerosis</a:t>
            </a:r>
            <a:endParaRPr/>
          </a:p>
          <a:p>
            <a:pPr marL="457200" lvl="0" indent="-342900" algn="l" rtl="0">
              <a:lnSpc>
                <a:spcPct val="200000"/>
              </a:lnSpc>
              <a:spcBef>
                <a:spcPts val="0"/>
              </a:spcBef>
              <a:spcAft>
                <a:spcPts val="0"/>
              </a:spcAft>
              <a:buSzPts val="1800"/>
              <a:buChar char="●"/>
            </a:pPr>
            <a:r>
              <a:rPr lang="en"/>
              <a:t>Additional Illnesses</a:t>
            </a:r>
            <a:endParaRPr/>
          </a:p>
          <a:p>
            <a:pPr marL="914400" lvl="1" indent="-317500" algn="l" rtl="0">
              <a:lnSpc>
                <a:spcPct val="200000"/>
              </a:lnSpc>
              <a:spcBef>
                <a:spcPts val="0"/>
              </a:spcBef>
              <a:spcAft>
                <a:spcPts val="0"/>
              </a:spcAft>
              <a:buSzPts val="1400"/>
              <a:buChar char="○"/>
            </a:pPr>
            <a:r>
              <a:rPr lang="en"/>
              <a:t>Cardiovascular Endocrine, mental health</a:t>
            </a:r>
            <a:endParaRPr/>
          </a:p>
          <a:p>
            <a:pPr marL="457200" lvl="0" indent="-342900" algn="l" rtl="0">
              <a:lnSpc>
                <a:spcPct val="200000"/>
              </a:lnSpc>
              <a:spcBef>
                <a:spcPts val="0"/>
              </a:spcBef>
              <a:spcAft>
                <a:spcPts val="0"/>
              </a:spcAft>
              <a:buSzPts val="1800"/>
              <a:buChar char="●"/>
            </a:pPr>
            <a:r>
              <a:rPr lang="en"/>
              <a:t>Physiological stress and trauma</a:t>
            </a:r>
            <a:endParaRPr/>
          </a:p>
          <a:p>
            <a:pPr marL="45720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Study of Sociality</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200000"/>
              </a:lnSpc>
              <a:spcBef>
                <a:spcPts val="0"/>
              </a:spcBef>
              <a:spcAft>
                <a:spcPts val="0"/>
              </a:spcAft>
              <a:buSzPct val="100000"/>
              <a:buChar char="●"/>
            </a:pPr>
            <a:r>
              <a:rPr lang="en"/>
              <a:t>Unmet need</a:t>
            </a:r>
            <a:endParaRPr/>
          </a:p>
          <a:p>
            <a:pPr marL="457200" lvl="0" indent="-334327" algn="l" rtl="0">
              <a:lnSpc>
                <a:spcPct val="200000"/>
              </a:lnSpc>
              <a:spcBef>
                <a:spcPts val="0"/>
              </a:spcBef>
              <a:spcAft>
                <a:spcPts val="0"/>
              </a:spcAft>
              <a:buSzPct val="100000"/>
              <a:buChar char="●"/>
            </a:pPr>
            <a:r>
              <a:rPr lang="en"/>
              <a:t>Not all players experience diseases despite similar brain trauma history</a:t>
            </a:r>
            <a:endParaRPr/>
          </a:p>
          <a:p>
            <a:pPr marL="457200" lvl="0" indent="-334327" algn="l" rtl="0">
              <a:lnSpc>
                <a:spcPct val="200000"/>
              </a:lnSpc>
              <a:spcBef>
                <a:spcPts val="0"/>
              </a:spcBef>
              <a:spcAft>
                <a:spcPts val="0"/>
              </a:spcAft>
              <a:buSzPct val="100000"/>
              <a:buChar char="●"/>
            </a:pPr>
            <a:r>
              <a:rPr lang="en"/>
              <a:t>Link between exposure and outcome unclear</a:t>
            </a:r>
            <a:endParaRPr/>
          </a:p>
          <a:p>
            <a:pPr marL="914400" lvl="1" indent="-310832" algn="l" rtl="0">
              <a:lnSpc>
                <a:spcPct val="200000"/>
              </a:lnSpc>
              <a:spcBef>
                <a:spcPts val="0"/>
              </a:spcBef>
              <a:spcAft>
                <a:spcPts val="0"/>
              </a:spcAft>
              <a:buSzPct val="100000"/>
              <a:buChar char="○"/>
            </a:pPr>
            <a:r>
              <a:rPr lang="en"/>
              <a:t>Modified by other factors that elevate or reduce risk</a:t>
            </a:r>
            <a:endParaRPr/>
          </a:p>
          <a:p>
            <a:pPr marL="457200" lvl="0" indent="-334327" algn="l" rtl="0">
              <a:lnSpc>
                <a:spcPct val="200000"/>
              </a:lnSpc>
              <a:spcBef>
                <a:spcPts val="0"/>
              </a:spcBef>
              <a:spcAft>
                <a:spcPts val="0"/>
              </a:spcAft>
              <a:buSzPct val="100000"/>
              <a:buChar char="●"/>
            </a:pPr>
            <a:r>
              <a:rPr lang="en"/>
              <a:t>Biopsychosocial factors</a:t>
            </a:r>
            <a:endParaRPr/>
          </a:p>
          <a:p>
            <a:pPr marL="914400" lvl="1" indent="-310832" algn="l" rtl="0">
              <a:lnSpc>
                <a:spcPct val="200000"/>
              </a:lnSpc>
              <a:spcBef>
                <a:spcPts val="0"/>
              </a:spcBef>
              <a:spcAft>
                <a:spcPts val="0"/>
              </a:spcAft>
              <a:buSzPct val="100000"/>
              <a:buChar char="○"/>
            </a:pPr>
            <a:r>
              <a:rPr lang="en"/>
              <a:t>Social network changes</a:t>
            </a:r>
            <a:endParaRPr/>
          </a:p>
          <a:p>
            <a:pPr marL="914400" lvl="1" indent="-310832" algn="l" rtl="0">
              <a:lnSpc>
                <a:spcPct val="200000"/>
              </a:lnSpc>
              <a:spcBef>
                <a:spcPts val="0"/>
              </a:spcBef>
              <a:spcAft>
                <a:spcPts val="0"/>
              </a:spcAft>
              <a:buSzPct val="100000"/>
              <a:buChar char="○"/>
            </a:pPr>
            <a:r>
              <a:rPr lang="en"/>
              <a:t>Retirement adjustments</a:t>
            </a:r>
            <a:endParaRPr/>
          </a:p>
          <a:p>
            <a:pPr marL="914400" lvl="1" indent="-310832" algn="l" rtl="0">
              <a:lnSpc>
                <a:spcPct val="200000"/>
              </a:lnSpc>
              <a:spcBef>
                <a:spcPts val="0"/>
              </a:spcBef>
              <a:spcAft>
                <a:spcPts val="0"/>
              </a:spcAft>
              <a:buSzPct val="100000"/>
              <a:buChar char="○"/>
            </a:pPr>
            <a:r>
              <a:rPr lang="en"/>
              <a:t>Financial status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Personal Social Network Mapping</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lvl="0" indent="-317182" algn="l" rtl="0">
              <a:lnSpc>
                <a:spcPct val="200000"/>
              </a:lnSpc>
              <a:spcBef>
                <a:spcPts val="0"/>
              </a:spcBef>
              <a:spcAft>
                <a:spcPts val="0"/>
              </a:spcAft>
              <a:buSzPct val="100000"/>
              <a:buChar char="●"/>
            </a:pPr>
            <a:r>
              <a:rPr lang="en"/>
              <a:t>Studied personal social networks of former NFL players compared to non-football US males</a:t>
            </a:r>
            <a:endParaRPr/>
          </a:p>
          <a:p>
            <a:pPr marL="457200" lvl="0" indent="-317182" algn="l" rtl="0">
              <a:lnSpc>
                <a:spcPct val="200000"/>
              </a:lnSpc>
              <a:spcBef>
                <a:spcPts val="0"/>
              </a:spcBef>
              <a:spcAft>
                <a:spcPts val="0"/>
              </a:spcAft>
              <a:buSzPct val="100000"/>
              <a:buChar char="●"/>
            </a:pPr>
            <a:r>
              <a:rPr lang="en"/>
              <a:t>Personal Social Network Mapping (Egocentric Network Analysis)</a:t>
            </a:r>
            <a:endParaRPr/>
          </a:p>
          <a:p>
            <a:pPr marL="914400" lvl="1" indent="-297497" algn="l" rtl="0">
              <a:lnSpc>
                <a:spcPct val="200000"/>
              </a:lnSpc>
              <a:spcBef>
                <a:spcPts val="0"/>
              </a:spcBef>
              <a:spcAft>
                <a:spcPts val="0"/>
              </a:spcAft>
              <a:buSzPct val="100000"/>
              <a:buChar char="○"/>
            </a:pPr>
            <a:r>
              <a:rPr lang="en"/>
              <a:t>Social support, access to resources, health habit influences, time available to socialize</a:t>
            </a:r>
            <a:endParaRPr/>
          </a:p>
          <a:p>
            <a:pPr marL="457200" lvl="0" indent="-317182" algn="l" rtl="0">
              <a:lnSpc>
                <a:spcPct val="200000"/>
              </a:lnSpc>
              <a:spcBef>
                <a:spcPts val="0"/>
              </a:spcBef>
              <a:spcAft>
                <a:spcPts val="0"/>
              </a:spcAft>
              <a:buSzPct val="100000"/>
              <a:buChar char="●"/>
            </a:pPr>
            <a:r>
              <a:rPr lang="en"/>
              <a:t>Examines one on one relationships</a:t>
            </a:r>
            <a:endParaRPr/>
          </a:p>
          <a:p>
            <a:pPr marL="914400" lvl="1" indent="-297497" algn="l" rtl="0">
              <a:lnSpc>
                <a:spcPct val="200000"/>
              </a:lnSpc>
              <a:spcBef>
                <a:spcPts val="0"/>
              </a:spcBef>
              <a:spcAft>
                <a:spcPts val="0"/>
              </a:spcAft>
              <a:buSzPct val="100000"/>
              <a:buChar char="○"/>
            </a:pPr>
            <a:r>
              <a:rPr lang="en"/>
              <a:t>Links to each other, demographic and health-related characteristics</a:t>
            </a:r>
            <a:endParaRPr/>
          </a:p>
          <a:p>
            <a:pPr marL="457200" lvl="0" indent="-317182" algn="l" rtl="0">
              <a:lnSpc>
                <a:spcPct val="200000"/>
              </a:lnSpc>
              <a:spcBef>
                <a:spcPts val="0"/>
              </a:spcBef>
              <a:spcAft>
                <a:spcPts val="0"/>
              </a:spcAft>
              <a:buSzPct val="100000"/>
              <a:buChar char="●"/>
            </a:pPr>
            <a:r>
              <a:rPr lang="en"/>
              <a:t>Network Structure</a:t>
            </a:r>
            <a:endParaRPr/>
          </a:p>
          <a:p>
            <a:pPr marL="914400" lvl="1" indent="-297497" algn="l" rtl="0">
              <a:lnSpc>
                <a:spcPct val="200000"/>
              </a:lnSpc>
              <a:spcBef>
                <a:spcPts val="0"/>
              </a:spcBef>
              <a:spcAft>
                <a:spcPts val="0"/>
              </a:spcAft>
              <a:buSzPct val="100000"/>
              <a:buChar char="○"/>
            </a:pPr>
            <a:r>
              <a:rPr lang="en"/>
              <a:t>Quantitative description of social ties (network size/density)</a:t>
            </a:r>
            <a:endParaRPr/>
          </a:p>
          <a:p>
            <a:pPr marL="457200" lvl="0" indent="-317182" algn="l" rtl="0">
              <a:lnSpc>
                <a:spcPct val="200000"/>
              </a:lnSpc>
              <a:spcBef>
                <a:spcPts val="0"/>
              </a:spcBef>
              <a:spcAft>
                <a:spcPts val="0"/>
              </a:spcAft>
              <a:buSzPct val="100000"/>
              <a:buChar char="●"/>
            </a:pPr>
            <a:r>
              <a:rPr lang="en"/>
              <a:t>Network Composition</a:t>
            </a:r>
            <a:endParaRPr/>
          </a:p>
          <a:p>
            <a:pPr marL="914400" lvl="1" indent="-297497" algn="l" rtl="0">
              <a:lnSpc>
                <a:spcPct val="200000"/>
              </a:lnSpc>
              <a:spcBef>
                <a:spcPts val="0"/>
              </a:spcBef>
              <a:spcAft>
                <a:spcPts val="0"/>
              </a:spcAft>
              <a:buSzPct val="100000"/>
              <a:buChar char="○"/>
            </a:pPr>
            <a:r>
              <a:rPr lang="en"/>
              <a:t>Characteristics of network members (percentage of kin and diversity of race)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Background: Aim</a:t>
            </a:r>
            <a:endParaRPr/>
          </a:p>
        </p:txBody>
      </p:sp>
      <p:sp>
        <p:nvSpPr>
          <p:cNvPr id="103" name="Google Shape;10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lnSpc>
                <a:spcPct val="200000"/>
              </a:lnSpc>
              <a:spcBef>
                <a:spcPts val="0"/>
              </a:spcBef>
              <a:spcAft>
                <a:spcPts val="0"/>
              </a:spcAft>
              <a:buSzPct val="100000"/>
              <a:buChar char="●"/>
            </a:pPr>
            <a:r>
              <a:rPr lang="en"/>
              <a:t>Characterize personal networks of former NFL players compared to non-football controls (contextualized view)</a:t>
            </a:r>
            <a:endParaRPr/>
          </a:p>
          <a:p>
            <a:pPr marL="457200" lvl="0" indent="-334327" algn="l" rtl="0">
              <a:lnSpc>
                <a:spcPct val="200000"/>
              </a:lnSpc>
              <a:spcBef>
                <a:spcPts val="0"/>
              </a:spcBef>
              <a:spcAft>
                <a:spcPts val="0"/>
              </a:spcAft>
              <a:buSzPct val="100000"/>
              <a:buChar char="●"/>
            </a:pPr>
            <a:r>
              <a:rPr lang="en"/>
              <a:t>Hypothesis: Former NFL players will have constricted personal social networks compared to US controls</a:t>
            </a:r>
            <a:endParaRPr/>
          </a:p>
          <a:p>
            <a:pPr marL="457200" lvl="0" indent="-334327" algn="l" rtl="0">
              <a:lnSpc>
                <a:spcPct val="200000"/>
              </a:lnSpc>
              <a:spcBef>
                <a:spcPts val="0"/>
              </a:spcBef>
              <a:spcAft>
                <a:spcPts val="0"/>
              </a:spcAft>
              <a:buSzPct val="100000"/>
              <a:buChar char="●"/>
            </a:pPr>
            <a:r>
              <a:rPr lang="en"/>
              <a:t>Credibility</a:t>
            </a:r>
            <a:endParaRPr/>
          </a:p>
          <a:p>
            <a:pPr marL="914400" lvl="1" indent="-310832" algn="l" rtl="0">
              <a:lnSpc>
                <a:spcPct val="200000"/>
              </a:lnSpc>
              <a:spcBef>
                <a:spcPts val="0"/>
              </a:spcBef>
              <a:spcAft>
                <a:spcPts val="0"/>
              </a:spcAft>
              <a:buSzPct val="100000"/>
              <a:buChar char="○"/>
            </a:pPr>
            <a:r>
              <a:rPr lang="en"/>
              <a:t>Personal Social Network Mapping and health outcomes</a:t>
            </a:r>
            <a:endParaRPr/>
          </a:p>
          <a:p>
            <a:pPr marL="1371600" lvl="2" indent="-310832" algn="l" rtl="0">
              <a:lnSpc>
                <a:spcPct val="200000"/>
              </a:lnSpc>
              <a:spcBef>
                <a:spcPts val="0"/>
              </a:spcBef>
              <a:spcAft>
                <a:spcPts val="0"/>
              </a:spcAft>
              <a:buSzPct val="100000"/>
              <a:buChar char="■"/>
            </a:pPr>
            <a:r>
              <a:rPr lang="en"/>
              <a:t>Stroke</a:t>
            </a:r>
            <a:endParaRPr/>
          </a:p>
          <a:p>
            <a:pPr marL="1371600" lvl="2" indent="-310832" algn="l" rtl="0">
              <a:lnSpc>
                <a:spcPct val="200000"/>
              </a:lnSpc>
              <a:spcBef>
                <a:spcPts val="0"/>
              </a:spcBef>
              <a:spcAft>
                <a:spcPts val="0"/>
              </a:spcAft>
              <a:buSzPct val="100000"/>
              <a:buChar char="■"/>
            </a:pPr>
            <a:r>
              <a:rPr lang="en"/>
              <a:t>Multiple sclerosis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Methods</a:t>
            </a:r>
            <a:endParaRPr/>
          </a:p>
        </p:txBody>
      </p:sp>
      <p:sp>
        <p:nvSpPr>
          <p:cNvPr id="109" name="Google Shape;109;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17182" algn="l" rtl="0">
              <a:lnSpc>
                <a:spcPct val="200000"/>
              </a:lnSpc>
              <a:spcBef>
                <a:spcPts val="0"/>
              </a:spcBef>
              <a:spcAft>
                <a:spcPts val="0"/>
              </a:spcAft>
              <a:buSzPct val="100000"/>
              <a:buChar char="●"/>
            </a:pPr>
            <a:r>
              <a:rPr lang="en"/>
              <a:t>Social Network survey completed by two cohorts</a:t>
            </a:r>
            <a:endParaRPr/>
          </a:p>
          <a:p>
            <a:pPr marL="914400" lvl="1" indent="-297497" algn="l" rtl="0">
              <a:lnSpc>
                <a:spcPct val="200000"/>
              </a:lnSpc>
              <a:spcBef>
                <a:spcPts val="0"/>
              </a:spcBef>
              <a:spcAft>
                <a:spcPts val="0"/>
              </a:spcAft>
              <a:buSzPct val="100000"/>
              <a:buChar char="○"/>
            </a:pPr>
            <a:r>
              <a:rPr lang="en"/>
              <a:t>NFL players enrolled in the Football Players Health Study at Harvard University (FPHS) in 2019</a:t>
            </a:r>
            <a:endParaRPr/>
          </a:p>
          <a:p>
            <a:pPr marL="914400" lvl="1" indent="-297497" algn="l" rtl="0">
              <a:lnSpc>
                <a:spcPct val="200000"/>
              </a:lnSpc>
              <a:spcBef>
                <a:spcPts val="0"/>
              </a:spcBef>
              <a:spcAft>
                <a:spcPts val="0"/>
              </a:spcAft>
              <a:buSzPct val="100000"/>
              <a:buChar char="○"/>
            </a:pPr>
            <a:r>
              <a:rPr lang="en"/>
              <a:t>Non-football US controls enrolled in the Genes and Environment in Multiple Sclerosis Study in 2017</a:t>
            </a:r>
            <a:endParaRPr/>
          </a:p>
          <a:p>
            <a:pPr marL="457200" lvl="0" indent="-317182" algn="l" rtl="0">
              <a:lnSpc>
                <a:spcPct val="200000"/>
              </a:lnSpc>
              <a:spcBef>
                <a:spcPts val="0"/>
              </a:spcBef>
              <a:spcAft>
                <a:spcPts val="0"/>
              </a:spcAft>
              <a:buSzPct val="100000"/>
              <a:buChar char="●"/>
            </a:pPr>
            <a:r>
              <a:rPr lang="en"/>
              <a:t>Former NFL Players </a:t>
            </a:r>
            <a:endParaRPr/>
          </a:p>
          <a:p>
            <a:pPr marL="914400" lvl="1" indent="-297497" algn="l" rtl="0">
              <a:lnSpc>
                <a:spcPct val="200000"/>
              </a:lnSpc>
              <a:spcBef>
                <a:spcPts val="0"/>
              </a:spcBef>
              <a:spcAft>
                <a:spcPts val="0"/>
              </a:spcAft>
              <a:buSzPct val="100000"/>
              <a:buChar char="○"/>
            </a:pPr>
            <a:r>
              <a:rPr lang="en"/>
              <a:t>Played after 1960 (adoption of hard shelled helmets)</a:t>
            </a:r>
            <a:endParaRPr/>
          </a:p>
          <a:p>
            <a:pPr marL="914400" lvl="1" indent="-297497" algn="l" rtl="0">
              <a:lnSpc>
                <a:spcPct val="200000"/>
              </a:lnSpc>
              <a:spcBef>
                <a:spcPts val="0"/>
              </a:spcBef>
              <a:spcAft>
                <a:spcPts val="0"/>
              </a:spcAft>
              <a:buSzPct val="100000"/>
              <a:buChar char="○"/>
            </a:pPr>
            <a:r>
              <a:rPr lang="en"/>
              <a:t>336 of 3506 in the cohort  responded to the survey and 33 were removed due to incomplete survey responses leaving 303 participants from this survey</a:t>
            </a:r>
            <a:endParaRPr/>
          </a:p>
          <a:p>
            <a:pPr marL="457200" lvl="0" indent="-317182" algn="l" rtl="0">
              <a:lnSpc>
                <a:spcPct val="200000"/>
              </a:lnSpc>
              <a:spcBef>
                <a:spcPts val="0"/>
              </a:spcBef>
              <a:spcAft>
                <a:spcPts val="0"/>
              </a:spcAft>
              <a:buSzPct val="100000"/>
              <a:buChar char="●"/>
            </a:pPr>
            <a:r>
              <a:rPr lang="en"/>
              <a:t>US Controls</a:t>
            </a:r>
            <a:endParaRPr/>
          </a:p>
          <a:p>
            <a:pPr marL="914400" lvl="1" indent="-297497" algn="l" rtl="0">
              <a:lnSpc>
                <a:spcPct val="200000"/>
              </a:lnSpc>
              <a:spcBef>
                <a:spcPts val="0"/>
              </a:spcBef>
              <a:spcAft>
                <a:spcPts val="0"/>
              </a:spcAft>
              <a:buSzPct val="100000"/>
              <a:buChar char="○"/>
            </a:pPr>
            <a:r>
              <a:rPr lang="en"/>
              <a:t>Asymptomatic male family members of patients with Multiple Sclerosis from a prior study</a:t>
            </a:r>
            <a:endParaRPr/>
          </a:p>
          <a:p>
            <a:pPr marL="914400" lvl="1" indent="-297497" algn="l" rtl="0">
              <a:lnSpc>
                <a:spcPct val="200000"/>
              </a:lnSpc>
              <a:spcBef>
                <a:spcPts val="0"/>
              </a:spcBef>
              <a:spcAft>
                <a:spcPts val="0"/>
              </a:spcAft>
              <a:buSzPct val="100000"/>
              <a:buChar char="○"/>
            </a:pPr>
            <a:r>
              <a:rPr lang="en"/>
              <a:t>269 of 1493 completed the survey</a:t>
            </a:r>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2279</Words>
  <Application>Microsoft Office PowerPoint</Application>
  <PresentationFormat>On-screen Show (16:9)</PresentationFormat>
  <Paragraphs>237</Paragraphs>
  <Slides>42</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Roboto</vt:lpstr>
      <vt:lpstr>Oswald</vt:lpstr>
      <vt:lpstr>Arial</vt:lpstr>
      <vt:lpstr>Average</vt:lpstr>
      <vt:lpstr>Slate</vt:lpstr>
      <vt:lpstr>Social network structure and composition in former NFL football players</vt:lpstr>
      <vt:lpstr>Overview</vt:lpstr>
      <vt:lpstr>Plan</vt:lpstr>
      <vt:lpstr>Background: Personal Social Networks</vt:lpstr>
      <vt:lpstr>Background: American-style football players and illness</vt:lpstr>
      <vt:lpstr>Background: Study of Sociality</vt:lpstr>
      <vt:lpstr>Background: Personal Social Network Mapping</vt:lpstr>
      <vt:lpstr>Background: Aim</vt:lpstr>
      <vt:lpstr>Methods</vt:lpstr>
      <vt:lpstr>Network Instrument</vt:lpstr>
      <vt:lpstr>Name Generator</vt:lpstr>
      <vt:lpstr>Network Inter-Relater and Name Interpreter</vt:lpstr>
      <vt:lpstr>Data Collection</vt:lpstr>
      <vt:lpstr>Data Collection</vt:lpstr>
      <vt:lpstr>Network Analysis</vt:lpstr>
      <vt:lpstr>Network Structure: Metrics</vt:lpstr>
      <vt:lpstr>Network Composition: Metrics</vt:lpstr>
      <vt:lpstr>Network Composition: Metrics</vt:lpstr>
      <vt:lpstr>Network Composition: Metrics</vt:lpstr>
      <vt:lpstr>Statistical Analysis</vt:lpstr>
      <vt:lpstr>Results: Health and Demographic Data</vt:lpstr>
      <vt:lpstr>Results: Health and Demographic Data</vt:lpstr>
      <vt:lpstr>Results: Health and Demographic Data</vt:lpstr>
      <vt:lpstr>Results: Social Network Structure</vt:lpstr>
      <vt:lpstr>Results: Social Network Structure</vt:lpstr>
      <vt:lpstr>Results: Social Network Composition </vt:lpstr>
      <vt:lpstr>Results: Social Network Composition </vt:lpstr>
      <vt:lpstr>Results: Diversity Of Sex</vt:lpstr>
      <vt:lpstr>Results: Social Network Composition</vt:lpstr>
      <vt:lpstr>Results: Network Structure Stratified By Race</vt:lpstr>
      <vt:lpstr>Results: Network Composition Stratified By Race</vt:lpstr>
      <vt:lpstr>Results: Network Composition Stratified By Race</vt:lpstr>
      <vt:lpstr>Results: Diversity Of Race</vt:lpstr>
      <vt:lpstr>Results: Network Structure Stratified By Chronic Illness</vt:lpstr>
      <vt:lpstr>Results: Social Network Sizes</vt:lpstr>
      <vt:lpstr>Discussion</vt:lpstr>
      <vt:lpstr>Discussion: Limitations  </vt:lpstr>
      <vt:lpstr>Chronic Illness and No Chronic Illness Structurally</vt:lpstr>
      <vt:lpstr>Chronic Illness and No Chronic Illness Structurally</vt:lpstr>
      <vt:lpstr>Chronic Illness and No Chronic Illness Structurally </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 structure and composition in former NFL football players</dc:title>
  <dc:creator>Szymanski, Bolek</dc:creator>
  <cp:lastModifiedBy>Szymanski, Bolek</cp:lastModifiedBy>
  <cp:revision>1</cp:revision>
  <dcterms:modified xsi:type="dcterms:W3CDTF">2022-11-13T19:45:45Z</dcterms:modified>
</cp:coreProperties>
</file>